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61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9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05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5606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29547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760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69368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688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229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0542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4221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707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492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4241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1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198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954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08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530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274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544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145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43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33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8BA73A-B99B-4B31-95E5-F41B989E5A9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F59CF80-4F79-4A8B-A789-5871F5D60E5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6424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media/image22.jpeg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et.garant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vo.garant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pic>
        <p:nvPicPr>
          <p:cNvPr id="4" name="Содержимое 7" descr="Эскиз_кепка.jpg">
            <a:extLst>
              <a:ext uri="{FF2B5EF4-FFF2-40B4-BE49-F238E27FC236}">
                <a16:creationId xmlns="" xmlns:a16="http://schemas.microsoft.com/office/drawing/2014/main" id="{702F0CAA-2B82-4C50-B99C-147C5137B38A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4887" y="1140524"/>
            <a:ext cx="7104221" cy="519316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EA72BDC-9738-46EA-97D9-C5DFF6EB16B1}"/>
              </a:ext>
            </a:extLst>
          </p:cNvPr>
          <p:cNvSpPr/>
          <p:nvPr/>
        </p:nvSpPr>
        <p:spPr>
          <a:xfrm>
            <a:off x="710968" y="58724"/>
            <a:ext cx="7562675" cy="96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лайфхак: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производства отраслевой рекламы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4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A4A46C4-1B5D-46CE-8A86-CC5C8B3F22E3}"/>
              </a:ext>
            </a:extLst>
          </p:cNvPr>
          <p:cNvSpPr/>
          <p:nvPr/>
        </p:nvSpPr>
        <p:spPr>
          <a:xfrm>
            <a:off x="2982287" y="0"/>
            <a:ext cx="3523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Запрещена реклама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232796" y="595619"/>
            <a:ext cx="85882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товаров, производство и (или) реализация которых запрещены законодательством 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Федерации;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наркотических средств, психотропных веществ и их прекурсоров, растений, содержащих наркотические средства или психотропные вещества либо их прекурсоры, и их частей, содержащих наркотические средства или психотропные вещества либо их прекурсоры;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взрывчатых веществ и материалов, за исключением пиротехнических изделий;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органов и (или) тканей человека в качестве объектов купли-продажи;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товаров, подлежащих государственной регистрации, в случае отсутствия такой регистрации;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товаров, подлежащих обязательной сертификации или иному обязательному подтверждению соответствия требованиям технических регламентов, в случае отсутствия такой сертификации или подтверждения такого соответствия;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товаров, на производство и (или) реализацию которых требуется получение лицензий или иных специальных разрешений, в случае отсутствия таких разрешений;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табака, табачной продукции, табачных изделий и курительных принадлежностей, в том числе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трубок, кальянов, сигаретной бумаги, зажигалок;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медицинских услуг по искусственному прерыванию беременности.</a:t>
            </a:r>
          </a:p>
        </p:txBody>
      </p:sp>
      <p:pic>
        <p:nvPicPr>
          <p:cNvPr id="8" name="Рисунок 7" descr="zapreschat_razresheno.jpg">
            <a:extLst>
              <a:ext uri="{FF2B5EF4-FFF2-40B4-BE49-F238E27FC236}">
                <a16:creationId xmlns="" xmlns:a16="http://schemas.microsoft.com/office/drawing/2014/main" id="{FCA023E3-AB01-4893-8B8E-84D2F8EB1A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6251" y="75502"/>
            <a:ext cx="1095658" cy="1031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22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A9B7F35-12EC-458A-8D96-EE94630CAB2E}"/>
              </a:ext>
            </a:extLst>
          </p:cNvPr>
          <p:cNvSpPr/>
          <p:nvPr/>
        </p:nvSpPr>
        <p:spPr>
          <a:xfrm>
            <a:off x="2699158" y="377505"/>
            <a:ext cx="4542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Неэтичная ? реклама</a:t>
            </a:r>
            <a:endParaRPr lang="ru-RU" sz="2800" dirty="0"/>
          </a:p>
        </p:txBody>
      </p:sp>
      <p:pic>
        <p:nvPicPr>
          <p:cNvPr id="9" name="Содержимое 3" descr="{3e8937f0-2b8b-4d47-89ef-c9ce343e3414}.jpg">
            <a:extLst>
              <a:ext uri="{FF2B5EF4-FFF2-40B4-BE49-F238E27FC236}">
                <a16:creationId xmlns="" xmlns:a16="http://schemas.microsoft.com/office/drawing/2014/main" id="{DCE35187-E633-41CE-B7E3-DB246C7B4B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262" y="1012194"/>
            <a:ext cx="2984444" cy="2158845"/>
          </a:xfrm>
          <a:prstGeom prst="rect">
            <a:avLst/>
          </a:prstGeom>
        </p:spPr>
      </p:pic>
      <p:pic>
        <p:nvPicPr>
          <p:cNvPr id="11" name="Рисунок 10" descr="i-m.jpg">
            <a:extLst>
              <a:ext uri="{FF2B5EF4-FFF2-40B4-BE49-F238E27FC236}">
                <a16:creationId xmlns="" xmlns:a16="http://schemas.microsoft.com/office/drawing/2014/main" id="{E9B9E293-8C1D-4845-BB07-6BBC3B8443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879" y="3312272"/>
            <a:ext cx="3686961" cy="2924944"/>
          </a:xfrm>
          <a:prstGeom prst="rect">
            <a:avLst/>
          </a:prstGeom>
        </p:spPr>
      </p:pic>
      <p:pic>
        <p:nvPicPr>
          <p:cNvPr id="12" name="Рисунок 11" descr="sdsd_sno.jpg">
            <a:extLst>
              <a:ext uri="{FF2B5EF4-FFF2-40B4-BE49-F238E27FC236}">
                <a16:creationId xmlns="" xmlns:a16="http://schemas.microsoft.com/office/drawing/2014/main" id="{A20E350C-C07E-48FA-8263-219497F09B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8153" y="3046054"/>
            <a:ext cx="4389107" cy="3291830"/>
          </a:xfrm>
          <a:prstGeom prst="rect">
            <a:avLst/>
          </a:prstGeom>
        </p:spPr>
      </p:pic>
      <p:pic>
        <p:nvPicPr>
          <p:cNvPr id="13" name="Рисунок 12" descr="parodontology.jpg">
            <a:extLst>
              <a:ext uri="{FF2B5EF4-FFF2-40B4-BE49-F238E27FC236}">
                <a16:creationId xmlns="" xmlns:a16="http://schemas.microsoft.com/office/drawing/2014/main" id="{83E81027-8DF4-4128-8260-158899E746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5856" y="1145015"/>
            <a:ext cx="3334623" cy="22105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765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EED384B-1149-4E89-80C3-931D8DC76D7A}"/>
              </a:ext>
            </a:extLst>
          </p:cNvPr>
          <p:cNvSpPr/>
          <p:nvPr/>
        </p:nvSpPr>
        <p:spPr>
          <a:xfrm>
            <a:off x="2088859" y="369116"/>
            <a:ext cx="5075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Стимулирующие мероприятия</a:t>
            </a:r>
            <a:endParaRPr lang="ru-RU" sz="2800" dirty="0"/>
          </a:p>
        </p:txBody>
      </p:sp>
      <p:pic>
        <p:nvPicPr>
          <p:cNvPr id="7" name="Содержимое 3" descr="news_2433.jpg">
            <a:extLst>
              <a:ext uri="{FF2B5EF4-FFF2-40B4-BE49-F238E27FC236}">
                <a16:creationId xmlns="" xmlns:a16="http://schemas.microsoft.com/office/drawing/2014/main" id="{6EA97723-BAA3-45D2-9E27-F243A1AACF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9294" y="2124679"/>
            <a:ext cx="5343525" cy="317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68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akitori670.png">
            <a:extLst>
              <a:ext uri="{FF2B5EF4-FFF2-40B4-BE49-F238E27FC236}">
                <a16:creationId xmlns="" xmlns:a16="http://schemas.microsoft.com/office/drawing/2014/main" id="{DDF68B93-E17B-441A-BA63-98891EC473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051" y="553674"/>
            <a:ext cx="3517891" cy="2520280"/>
          </a:xfrm>
          <a:prstGeom prst="rect">
            <a:avLst/>
          </a:prstGeom>
        </p:spPr>
      </p:pic>
      <p:pic>
        <p:nvPicPr>
          <p:cNvPr id="9" name="Рисунок 8" descr="1070x0_f88c75310b749a36fdbbd818a0f41191.jpg">
            <a:extLst>
              <a:ext uri="{FF2B5EF4-FFF2-40B4-BE49-F238E27FC236}">
                <a16:creationId xmlns="" xmlns:a16="http://schemas.microsoft.com/office/drawing/2014/main" id="{2FA47D72-77F7-4B75-BAB5-F87F1D1C07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9711" y="3542267"/>
            <a:ext cx="6318702" cy="25922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EEEEE2-BD55-44F8-AA88-10179E24675C}"/>
              </a:ext>
            </a:extLst>
          </p:cNvPr>
          <p:cNvSpPr/>
          <p:nvPr/>
        </p:nvSpPr>
        <p:spPr>
          <a:xfrm>
            <a:off x="3907172" y="436228"/>
            <a:ext cx="489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itchFamily="18" charset="0"/>
              </a:rPr>
              <a:t>Реклама товаров при дистанционном способе 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itchFamily="18" charset="0"/>
              </a:rPr>
              <a:t>продажи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Должны быть указаны сведения о продавце таких товаров: </a:t>
            </a:r>
            <a:r>
              <a:rPr lang="ru-RU" sz="1600" b="1" dirty="0">
                <a:latin typeface="Times New Roman" panose="02020603050405020304" pitchFamily="18" charset="0"/>
                <a:cs typeface="Times New Roman" pitchFamily="18" charset="0"/>
              </a:rPr>
              <a:t>наименование, место нахождения и государственный регистрационный номер записи о создании юридического лица; фамилия, имя, отчество, основной государственный регистрационный номер записи о государственной регистрации физического лица в качестве индивидуального предпринимателя.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8258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92614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6B60097-23B2-43FA-8755-F9C1EB3A7843}"/>
              </a:ext>
            </a:extLst>
          </p:cNvPr>
          <p:cNvSpPr/>
          <p:nvPr/>
        </p:nvSpPr>
        <p:spPr>
          <a:xfrm>
            <a:off x="1352725" y="411061"/>
            <a:ext cx="7210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документов – обязанность рекламорапространителя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AA96D7F-E967-4762-B428-45D8718687EC}"/>
              </a:ext>
            </a:extLst>
          </p:cNvPr>
          <p:cNvSpPr/>
          <p:nvPr/>
        </p:nvSpPr>
        <p:spPr>
          <a:xfrm>
            <a:off x="434130" y="1568741"/>
            <a:ext cx="842464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13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 рекламе»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Рекламодатель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требованию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рекламораспространителя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предоставлять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документально подтвержденные сведения о соответствии рекламы требованиям настоящего Федерального закона, в том числе сведения о наличии лицензии, об обязательной сертификации, о государственной регистрации.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7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рекламе»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реклама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товаров, на производство и (или) реализацию которых требуется получение лицензий или иных специальных разрешений, в случае отсутствия таких разрешений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0" name="Рисунок 9" descr="DETAIL_PICTURE__97797535.jpg">
            <a:extLst>
              <a:ext uri="{FF2B5EF4-FFF2-40B4-BE49-F238E27FC236}">
                <a16:creationId xmlns="" xmlns:a16="http://schemas.microsoft.com/office/drawing/2014/main" id="{05FE0591-9EBA-4F87-91AB-795069FB5A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6296" y="4665545"/>
            <a:ext cx="1667312" cy="165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20739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реклама</a:t>
            </a:r>
          </a:p>
        </p:txBody>
      </p:sp>
      <p:pic>
        <p:nvPicPr>
          <p:cNvPr id="9" name="Содержимое 6" descr="61a75995f15922aba6bdd554bd185fc7.jpg">
            <a:extLst>
              <a:ext uri="{FF2B5EF4-FFF2-40B4-BE49-F238E27FC236}">
                <a16:creationId xmlns="" xmlns:a16="http://schemas.microsoft.com/office/drawing/2014/main" id="{DA6153DF-A0C7-4F60-905C-4D13589C7A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6964" y="2285980"/>
            <a:ext cx="1943097" cy="250031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8263990-18C0-4E93-8560-10226F61428E}"/>
              </a:ext>
            </a:extLst>
          </p:cNvPr>
          <p:cNvSpPr/>
          <p:nvPr/>
        </p:nvSpPr>
        <p:spPr>
          <a:xfrm>
            <a:off x="3089245" y="1720841"/>
            <a:ext cx="5901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статья 24</a:t>
            </a:r>
            <a:r>
              <a:rPr lang="en-US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ФЗ «О рекламе»</a:t>
            </a:r>
            <a:endParaRPr lang="ru-RU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Реклама лекарственных средств, медицинских изделий и медицинских услуг, методов профилактики, диагностики, лечения и медицинской реабилитации, методов народной медицины</a:t>
            </a: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«Имеются противопоказания. </a:t>
            </a:r>
          </a:p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Перед применением проконсультируйтесь </a:t>
            </a:r>
          </a:p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 специалистом»</a:t>
            </a:r>
            <a:endParaRPr lang="ru-RU" dirty="0"/>
          </a:p>
        </p:txBody>
      </p:sp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1840EE63-715A-45EB-AC8C-8CCB18D444BB}"/>
              </a:ext>
            </a:extLst>
          </p:cNvPr>
          <p:cNvSpPr txBox="1"/>
          <p:nvPr/>
        </p:nvSpPr>
        <p:spPr>
          <a:xfrm>
            <a:off x="7715773" y="4009938"/>
            <a:ext cx="767594" cy="861774"/>
          </a:xfrm>
          <a:prstGeom prst="rect">
            <a:avLst/>
          </a:prstGeom>
          <a:blipFill>
            <a:blip r:embed="rId4" r:link="rId5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5%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56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D1D06B6-B840-439B-AFEC-07CB606AFAC1}"/>
              </a:ext>
            </a:extLst>
          </p:cNvPr>
          <p:cNvSpPr/>
          <p:nvPr/>
        </p:nvSpPr>
        <p:spPr>
          <a:xfrm>
            <a:off x="830510" y="352338"/>
            <a:ext cx="678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услуг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AA0D308-D1BA-46C2-8512-B151F2E922FE}"/>
              </a:ext>
            </a:extLst>
          </p:cNvPr>
          <p:cNvSpPr/>
          <p:nvPr/>
        </p:nvSpPr>
        <p:spPr>
          <a:xfrm>
            <a:off x="1296099" y="1535185"/>
            <a:ext cx="7178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действительна. Проверить: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http://www.roszdravnadzor.ru/services/licenses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Содержимое 7" descr="Скриншот 2017-09-25 14.59.35.png">
            <a:extLst>
              <a:ext uri="{FF2B5EF4-FFF2-40B4-BE49-F238E27FC236}">
                <a16:creationId xmlns="" xmlns:a16="http://schemas.microsoft.com/office/drawing/2014/main" id="{6C6B0C9E-2DAD-4570-ACB4-CFA5B43EA6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2010" y="2511789"/>
            <a:ext cx="6156687" cy="35474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803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2CA27D0-09AE-4E84-BBE7-EDB79863D622}"/>
              </a:ext>
            </a:extLst>
          </p:cNvPr>
          <p:cNvSpPr/>
          <p:nvPr/>
        </p:nvSpPr>
        <p:spPr>
          <a:xfrm>
            <a:off x="838899" y="444616"/>
            <a:ext cx="671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услуг</a:t>
            </a:r>
          </a:p>
        </p:txBody>
      </p:sp>
      <p:pic>
        <p:nvPicPr>
          <p:cNvPr id="10" name="Содержимое 5" descr="icon_sert.jpg">
            <a:extLst>
              <a:ext uri="{FF2B5EF4-FFF2-40B4-BE49-F238E27FC236}">
                <a16:creationId xmlns="" xmlns:a16="http://schemas.microsoft.com/office/drawing/2014/main" id="{6695CE05-FA62-4BEF-BC3F-7A3FF4EADB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339" y="1670058"/>
            <a:ext cx="2970330" cy="40324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1A4CBDD-B9D3-466A-9782-B09C322F96FC}"/>
              </a:ext>
            </a:extLst>
          </p:cNvPr>
          <p:cNvSpPr/>
          <p:nvPr/>
        </p:nvSpPr>
        <p:spPr>
          <a:xfrm>
            <a:off x="4007841" y="2214696"/>
            <a:ext cx="46558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осуществления деятельности должно совпадать с адресом места осуществления деятельности, указанным в лицензии.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Рекламодателем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выступать лицо, которому выдана лицензия.</a:t>
            </a:r>
          </a:p>
        </p:txBody>
      </p:sp>
    </p:spTree>
    <p:extLst>
      <p:ext uri="{BB962C8B-B14F-4D97-AF65-F5344CB8AC3E}">
        <p14:creationId xmlns="" xmlns:p14="http://schemas.microsoft.com/office/powerpoint/2010/main" val="1957043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ADAE3C9-5FC2-4AC9-A04B-EEE25E174211}"/>
              </a:ext>
            </a:extLst>
          </p:cNvPr>
          <p:cNvSpPr/>
          <p:nvPr/>
        </p:nvSpPr>
        <p:spPr>
          <a:xfrm>
            <a:off x="3397541" y="587229"/>
            <a:ext cx="430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услуги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F7C8E7A-3497-48BD-976C-D73CAD5CD538}"/>
              </a:ext>
            </a:extLst>
          </p:cNvPr>
          <p:cNvSpPr/>
          <p:nvPr/>
        </p:nvSpPr>
        <p:spPr>
          <a:xfrm>
            <a:off x="987804" y="1988192"/>
            <a:ext cx="7480882" cy="37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лекарственных препаратов, медицинских услуг, в том числе методов профилактики, диагностики, лечения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медицинской реабилитации, медицинских изделий должна сопровождаться предупреждением о наличии противопоказаний к их применению и использованию, необходимости ознакомления с инструкцией по применению или получения консультации специалистов.</a:t>
            </a:r>
          </a:p>
          <a:p>
            <a:pPr lvl="0" algn="just">
              <a:lnSpc>
                <a:spcPct val="80000"/>
              </a:lnSpc>
              <a:spcBef>
                <a:spcPts val="30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лекарственных препаратов в формах и дозировках, отпускаемых по рецептам на лекарственные препараты, методов профилактики, диагностики, лечения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медицинской реабилитации, а также медицинских изделий, для использования которых требуется специальная подготовка,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иначе как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проведения медицинских или фармацевтических выставок, семинаров, конференций и иных подобных мероприятий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предназначенных для медицинских и фармацевтических работников специализированных печатных изданиях.</a:t>
            </a:r>
          </a:p>
        </p:txBody>
      </p:sp>
    </p:spTree>
    <p:extLst>
      <p:ext uri="{BB962C8B-B14F-4D97-AF65-F5344CB8AC3E}">
        <p14:creationId xmlns="" xmlns:p14="http://schemas.microsoft.com/office/powerpoint/2010/main" val="4164422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B4F2E02-3270-48B0-B40F-9E0466C96C0B}"/>
              </a:ext>
            </a:extLst>
          </p:cNvPr>
          <p:cNvSpPr/>
          <p:nvPr/>
        </p:nvSpPr>
        <p:spPr>
          <a:xfrm>
            <a:off x="1151389" y="327171"/>
            <a:ext cx="7166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Обзор судебной практики Верховного Суда Российской Федерации N 2 (2017)"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(утв. Президиумом Верховного Суда РФ 26.04.2017)</a:t>
            </a:r>
            <a:endParaRPr lang="ru-RU" sz="2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E2B2EE4-5C71-408D-8465-3DCB6DB60CB4}"/>
              </a:ext>
            </a:extLst>
          </p:cNvPr>
          <p:cNvSpPr/>
          <p:nvPr/>
        </p:nvSpPr>
        <p:spPr>
          <a:xfrm>
            <a:off x="1493241" y="1719744"/>
            <a:ext cx="660633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метода профилактики, способа или приема диагностики, лечения и медицинской реабилитации является надлежащей, если она не раскрывает их содержание и распространяется в составе рекламы медицинских услуг при соблюдении требований, установленных ч. 7 ст. 24 Федерального закона от 13 марта 2006 г. N 38-ФЗ "О рекламе".</a:t>
            </a:r>
          </a:p>
          <a:p>
            <a:pPr lvl="0" algn="just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None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Федеральной антимонопольной службы от 25 сентября 2017 г. N АК/65861/17 "О рекламе методов профилактики, диагностики, лечения и медицинской реабилитации"</a:t>
            </a:r>
          </a:p>
          <a:p>
            <a:pPr algn="just">
              <a:buNone/>
            </a:pPr>
            <a:r>
              <a:rPr lang="ru-RU" sz="1500" dirty="0">
                <a:solidFill>
                  <a:srgbClr val="1E0F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медицинских услуг определен Номенклатурой медицинских услуг, утвержденной приказом Министерства здравоохранения и социального развития Российской Федерации от 27.12.2011 N 1664н (Номенклатура).</a:t>
            </a:r>
          </a:p>
          <a:p>
            <a:pPr algn="just"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этом, указание в рекламе способов воздействия на организм человека, полностью совпадающих с наименованием медицинских услуг, содержащихся в Номенклатуре, позволяет квалифицировать такую рекламу в качестве рекламы медицинских услуг, при отсутствии в такой рекламе иной информации, позволяющей выделить иные объекты рекламирования, в том числе при отсутствии в рекламе раскрытия содержания того или иного метода профилактики, диагностики, лечения и медицинской реабилитации.</a:t>
            </a:r>
          </a:p>
        </p:txBody>
      </p:sp>
    </p:spTree>
    <p:extLst>
      <p:ext uri="{BB962C8B-B14F-4D97-AF65-F5344CB8AC3E}">
        <p14:creationId xmlns="" xmlns:p14="http://schemas.microsoft.com/office/powerpoint/2010/main" val="275078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889233" y="234893"/>
            <a:ext cx="7348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>с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>января 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2017 </a:t>
            </a:r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>года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>ст. 16 ФЗ «О рекламе»</a:t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DC9566E-32BA-43F7-A8FF-8A93C887EF96}"/>
              </a:ext>
            </a:extLst>
          </p:cNvPr>
          <p:cNvSpPr/>
          <p:nvPr/>
        </p:nvSpPr>
        <p:spPr>
          <a:xfrm>
            <a:off x="822960" y="2050992"/>
            <a:ext cx="7563935" cy="260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5475" algn="just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Размещение текста рекламы в периодических печатных изданиях, не специализирующихся на сообщениях и материалах рекламного характера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должно сопровождаться пометкой "реклама" или пометкой "на правах рекламы". Объем рекламы в таких изданиях должен составлять не более чем </a:t>
            </a:r>
          </a:p>
          <a:p>
            <a:pPr indent="625475" algn="just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сорок пять процентов объема одного номера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периодических печатных изданий. Требование о соблюдении указанного объема не распространяется на периодические печатные издания, которые зарегистрированы в качестве специализирующихся на сообщениях и материалах рекламного характера и на обложке и в выходных данных которых содержится информация о такой специализации.</a:t>
            </a:r>
          </a:p>
        </p:txBody>
      </p:sp>
    </p:spTree>
    <p:extLst>
      <p:ext uri="{BB962C8B-B14F-4D97-AF65-F5344CB8AC3E}">
        <p14:creationId xmlns="" xmlns:p14="http://schemas.microsoft.com/office/powerpoint/2010/main" val="7270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DA956F7-898E-4D0B-999C-A1ED7BAB959D}"/>
              </a:ext>
            </a:extLst>
          </p:cNvPr>
          <p:cNvSpPr/>
          <p:nvPr/>
        </p:nvSpPr>
        <p:spPr>
          <a:xfrm>
            <a:off x="1327557" y="947957"/>
            <a:ext cx="67447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РФ от 13 октября 2017 г.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804н </a:t>
            </a:r>
          </a:p>
          <a:p>
            <a:pPr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номенклатуры медицинских услуг"</a:t>
            </a:r>
          </a:p>
          <a:p>
            <a:pPr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Вступает в силу с 1 января 2018 г.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и социального развития Российской Федерации от 27 декабря 2011 г.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1664н "Об утверждении номенклатуры медицинских услуг"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Утрачивает силу с 1 января 2018 г.</a:t>
            </a:r>
          </a:p>
        </p:txBody>
      </p:sp>
    </p:spTree>
    <p:extLst>
      <p:ext uri="{BB962C8B-B14F-4D97-AF65-F5344CB8AC3E}">
        <p14:creationId xmlns="" xmlns:p14="http://schemas.microsoft.com/office/powerpoint/2010/main" val="389487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34B3C9F-B122-4382-8F15-7402B82A8D01}"/>
              </a:ext>
            </a:extLst>
          </p:cNvPr>
          <p:cNvSpPr/>
          <p:nvPr/>
        </p:nvSpPr>
        <p:spPr>
          <a:xfrm>
            <a:off x="1428226" y="335560"/>
            <a:ext cx="7084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/>
                <a:cs typeface="Times New Roman" pitchFamily="18"/>
              </a:rPr>
              <a:t>Поиск соответствия торгового названия услуги и             позиции в Номенклатуре медицинских услуг</a:t>
            </a:r>
            <a:endParaRPr lang="ru-RU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ABD151A-05B2-4B0A-B180-8455FD27035B}"/>
              </a:ext>
            </a:extLst>
          </p:cNvPr>
          <p:cNvSpPr/>
          <p:nvPr/>
        </p:nvSpPr>
        <p:spPr>
          <a:xfrm>
            <a:off x="673216" y="1182849"/>
            <a:ext cx="618478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ЛИМФОДРЕНАЖ</a:t>
            </a:r>
          </a:p>
          <a:p>
            <a:pPr lvl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А17.01.009 Электронный лимфодренаж при заболеваниях кожи и подкожной клетчатки</a:t>
            </a:r>
          </a:p>
          <a:p>
            <a:pPr lvl="0"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ПРОТЕЗИРОВАНИЕ</a:t>
            </a:r>
          </a:p>
          <a:p>
            <a:pPr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А16.07.023 Протезирование зубов полными съемными пластиночными протезами</a:t>
            </a:r>
          </a:p>
          <a:p>
            <a:pPr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А16.07.006 Протезирование зуба с использованием имплантата</a:t>
            </a:r>
          </a:p>
          <a:p>
            <a:pPr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УСТАНОВКА БРЕКЕТОВ</a:t>
            </a:r>
          </a:p>
          <a:p>
            <a:pPr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А16.07.048 Ортодонтическая коррекция с применением брекет-систем</a:t>
            </a:r>
          </a:p>
          <a:p>
            <a:pPr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БИОРЕВИТАЛИЗАЦИЯ</a:t>
            </a:r>
          </a:p>
          <a:p>
            <a:pPr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А11.01.002 Подкожное введение лекарственных препаратов</a:t>
            </a:r>
          </a:p>
          <a:p>
            <a:pPr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А11.01.003 Внутрикожное введение лекарственных препаратов</a:t>
            </a:r>
          </a:p>
          <a:p>
            <a:pPr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УЗИ</a:t>
            </a:r>
          </a:p>
          <a:p>
            <a:pPr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B01.052.001 Осмотр (консультация) врача ультразвуковой </a:t>
            </a:r>
          </a:p>
          <a:p>
            <a:pPr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диагностики</a:t>
            </a:r>
          </a:p>
        </p:txBody>
      </p:sp>
      <p:pic>
        <p:nvPicPr>
          <p:cNvPr id="9" name="Рисунок 8" descr="50f8055cbf99a024c0772160c01fed2b_XL.jpg">
            <a:extLst>
              <a:ext uri="{FF2B5EF4-FFF2-40B4-BE49-F238E27FC236}">
                <a16:creationId xmlns="" xmlns:a16="http://schemas.microsoft.com/office/drawing/2014/main" id="{D740F986-DED7-4DF4-98D8-F524B352BB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159" y="3297582"/>
            <a:ext cx="2320864" cy="232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12334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-226502" y="595620"/>
            <a:ext cx="8588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93E6055-5A86-4667-A6D0-C121D1ECDBA8}"/>
              </a:ext>
            </a:extLst>
          </p:cNvPr>
          <p:cNvSpPr/>
          <p:nvPr/>
        </p:nvSpPr>
        <p:spPr>
          <a:xfrm>
            <a:off x="838900" y="478174"/>
            <a:ext cx="7566870" cy="535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А13.29.003	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Психологическая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адаптация</a:t>
            </a:r>
          </a:p>
          <a:p>
            <a:pPr lvl="0">
              <a:spcBef>
                <a:spcPts val="4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А13.29.005.001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Арттерапия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4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А13.29.006	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Психологическое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консультирование</a:t>
            </a:r>
          </a:p>
          <a:p>
            <a:pPr lvl="0">
              <a:spcBef>
                <a:spcPts val="4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А13.29.006.001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Индивидуальное психологическое консультирование</a:t>
            </a:r>
          </a:p>
          <a:p>
            <a:pPr lvl="0">
              <a:spcBef>
                <a:spcPts val="400"/>
              </a:spcBef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А13.29.005              Нейропсихологическое обследование</a:t>
            </a:r>
          </a:p>
          <a:p>
            <a:pPr lvl="0">
              <a:spcBef>
                <a:spcPts val="400"/>
              </a:spcBef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А13.29.006.003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Семейное психологическое консультирование</a:t>
            </a:r>
          </a:p>
          <a:p>
            <a:pPr lvl="0">
              <a:spcBef>
                <a:spcPts val="400"/>
              </a:spcBef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А14.01.005	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Очищение кожи лица и шеи</a:t>
            </a:r>
          </a:p>
          <a:p>
            <a:pPr lvl="0">
              <a:spcBef>
                <a:spcPts val="400"/>
              </a:spcBef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А23.26.001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очковой коррекции зрения</a:t>
            </a:r>
          </a:p>
          <a:p>
            <a:pPr lvl="0">
              <a:spcBef>
                <a:spcPts val="4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А23.26.002	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контактной коррекции зрения</a:t>
            </a:r>
          </a:p>
          <a:p>
            <a:pPr lvl="0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А14.01.012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Проведение депиляции</a:t>
            </a:r>
          </a:p>
          <a:p>
            <a:pPr lvl="0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А14.01.013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Проведение эпиляции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А17.30.001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Дермапигментация (перманентный татуаж)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А21.01.001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Общий массаж медицинский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А21.01.002 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Массаж лица медицинский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А17.30.001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Дермапигментация (перманентный татуаж)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А21.01.009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Пирсинг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А16.07.050 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Профессиональное отбеливание зубов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А13.23.007 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Медико-логопедическая тонально-ритмическая процедура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А13.23.008 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Медико-логопедическая процедура с использованием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интерактивных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технологий</a:t>
            </a: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6260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1579227" y="595619"/>
            <a:ext cx="6782500" cy="61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3215081" y="62917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272C93E-D6EE-450E-B34A-998736D6CEDC}"/>
              </a:ext>
            </a:extLst>
          </p:cNvPr>
          <p:cNvSpPr/>
          <p:nvPr/>
        </p:nvSpPr>
        <p:spPr>
          <a:xfrm>
            <a:off x="922789" y="215292"/>
            <a:ext cx="7457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/>
                <a:cs typeface="Times New Roman" pitchFamily="18"/>
              </a:rPr>
              <a:t>Постановление Правительства РФ от 16 апреля 2012 г. N 291 "О лицензировании медицинской деятельности (за исключением указанной деятельности, осуществляемой медицинскими организациями и другими организациями, входящими в частную систему здравоохранения, на территории инновационного центра "</a:t>
            </a:r>
            <a:r>
              <a:rPr lang="ru-RU" b="1" dirty="0" err="1">
                <a:latin typeface="Times New Roman" pitchFamily="18"/>
                <a:cs typeface="Times New Roman" pitchFamily="18"/>
              </a:rPr>
              <a:t>Сколково</a:t>
            </a:r>
            <a:r>
              <a:rPr lang="ru-RU" b="1" dirty="0" smtClean="0">
                <a:latin typeface="Times New Roman" pitchFamily="18"/>
                <a:cs typeface="Times New Roman" pitchFamily="18"/>
              </a:rPr>
              <a:t>")"</a:t>
            </a:r>
            <a:endParaRPr lang="ru-RU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669B560-4B9A-44B3-BAA3-5F8792F584A1}"/>
              </a:ext>
            </a:extLst>
          </p:cNvPr>
          <p:cNvSpPr/>
          <p:nvPr/>
        </p:nvSpPr>
        <p:spPr>
          <a:xfrm>
            <a:off x="824337" y="1945306"/>
            <a:ext cx="604007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работ (услуг), составляющих медицинскую деятельность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гастроэнтерологии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гигиене в стоматологии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лабораторной диагностике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лечебной физкультуре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медицинским осмотрам (предварительным, 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медицинскому массажу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офтальмологии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паразитологии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пластической хирургии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психиатрии-наркологии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психотерапии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стоматологии детской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скорой медицинской помощи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терапии</a:t>
            </a:r>
          </a:p>
          <a:p>
            <a:pPr lvl="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токсикологии</a:t>
            </a:r>
          </a:p>
        </p:txBody>
      </p:sp>
      <p:pic>
        <p:nvPicPr>
          <p:cNvPr id="9" name="Рисунок 8" descr="atkritka_1448393500_24.jpg">
            <a:extLst>
              <a:ext uri="{FF2B5EF4-FFF2-40B4-BE49-F238E27FC236}">
                <a16:creationId xmlns="" xmlns:a16="http://schemas.microsoft.com/office/drawing/2014/main" id="{7E432D57-98AB-4B28-8CC8-C06993B071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0253" y="2873238"/>
            <a:ext cx="3522141" cy="2689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59309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1579227" y="595619"/>
            <a:ext cx="6782500" cy="61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1856300" y="466805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04B82FB-4242-488F-83BB-5ADC88C06437}"/>
              </a:ext>
            </a:extLst>
          </p:cNvPr>
          <p:cNvSpPr/>
          <p:nvPr/>
        </p:nvSpPr>
        <p:spPr>
          <a:xfrm>
            <a:off x="2961315" y="251670"/>
            <a:ext cx="2699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Телемедицина</a:t>
            </a:r>
            <a:endParaRPr lang="ru-RU" sz="2800" b="1" dirty="0"/>
          </a:p>
        </p:txBody>
      </p:sp>
      <p:pic>
        <p:nvPicPr>
          <p:cNvPr id="10" name="Содержимое 5" descr="telemedicine.jpg">
            <a:extLst>
              <a:ext uri="{FF2B5EF4-FFF2-40B4-BE49-F238E27FC236}">
                <a16:creationId xmlns="" xmlns:a16="http://schemas.microsoft.com/office/drawing/2014/main" id="{BC185692-0778-448C-B79B-4EC856B6A6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9812" y="794759"/>
            <a:ext cx="5778642" cy="438691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D5D7849-D0DE-45BF-97C4-5D2DC3B2BD54}"/>
              </a:ext>
            </a:extLst>
          </p:cNvPr>
          <p:cNvSpPr/>
          <p:nvPr/>
        </p:nvSpPr>
        <p:spPr>
          <a:xfrm>
            <a:off x="1426128" y="5134062"/>
            <a:ext cx="5754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 июля 2017 г. N 242-ФЗ "О внесении изменений в отдельные законодательные акты Российской Федерации по вопросам применения информационных технологий в сфере охраны здоровья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3028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1560352" y="604008"/>
            <a:ext cx="6782500" cy="61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579614" y="268449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7" descr="2009-09-15-12-59-33.jpg">
            <a:extLst>
              <a:ext uri="{FF2B5EF4-FFF2-40B4-BE49-F238E27FC236}">
                <a16:creationId xmlns="" xmlns:a16="http://schemas.microsoft.com/office/drawing/2014/main" id="{C54ADE45-6131-4600-8C8B-332CA8081A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42981" y="1738543"/>
            <a:ext cx="3078342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8FF7D9D-FDC3-4BF5-9A52-683D48711A12}"/>
              </a:ext>
            </a:extLst>
          </p:cNvPr>
          <p:cNvSpPr/>
          <p:nvPr/>
        </p:nvSpPr>
        <p:spPr>
          <a:xfrm>
            <a:off x="4127383" y="2274838"/>
            <a:ext cx="39575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3" algn="ctr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Недопустимо упоминание о лечебном эффе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(в т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исле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упоминание конкретных заболеваний)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6942304-30A6-4119-B32E-6FF643A35C6B}"/>
              </a:ext>
            </a:extLst>
          </p:cNvPr>
          <p:cNvSpPr/>
          <p:nvPr/>
        </p:nvSpPr>
        <p:spPr>
          <a:xfrm>
            <a:off x="843094" y="5159229"/>
            <a:ext cx="4026715" cy="956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БАД. Не является лекарством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E33DF195-3442-4CF2-8AC7-3C0AEE3A0CE5}"/>
              </a:ext>
            </a:extLst>
          </p:cNvPr>
          <p:cNvSpPr txBox="1"/>
          <p:nvPr/>
        </p:nvSpPr>
        <p:spPr>
          <a:xfrm>
            <a:off x="6467912" y="5066950"/>
            <a:ext cx="1314975" cy="1107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0" i="0" u="none" strike="noStrike" kern="1200" cap="none" spc="0" baseline="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10%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3772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4A43C9D-227C-4F36-8CDE-913AB522FF1D}"/>
              </a:ext>
            </a:extLst>
          </p:cNvPr>
          <p:cNvSpPr/>
          <p:nvPr/>
        </p:nvSpPr>
        <p:spPr>
          <a:xfrm>
            <a:off x="1535185" y="318783"/>
            <a:ext cx="6782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Реклама методов народной медицины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579614" y="268449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travy.jpg">
            <a:extLst>
              <a:ext uri="{FF2B5EF4-FFF2-40B4-BE49-F238E27FC236}">
                <a16:creationId xmlns="" xmlns:a16="http://schemas.microsoft.com/office/drawing/2014/main" id="{A89F8F9E-E11A-4459-B708-67E42F9B1A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259" y="2049682"/>
            <a:ext cx="3356992" cy="33569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39CCE6B-AE1D-40FA-8E1D-01C004A667A5}"/>
              </a:ext>
            </a:extLst>
          </p:cNvPr>
          <p:cNvSpPr/>
          <p:nvPr/>
        </p:nvSpPr>
        <p:spPr>
          <a:xfrm>
            <a:off x="4099297" y="881712"/>
            <a:ext cx="47115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 должна: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содержать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ссылки на конкретные случаи излечения от заболеваний, улучшения состояния здоровья человека в результате применения объекта рекламирования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содержать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выражение благодарности физическими лицами в связи с использованием объекта рекламирования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представление о преимуществах объекта рекламирования путем ссылки на факт проведения исследований, обязательных для государственной регистрации объекта рекламирования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содержать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утверждения или предположения о наличии у потребителей рекламы тех или иных заболеваний либо расстройств здоровья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впечатление ненужности обращения к врачу.</a:t>
            </a:r>
          </a:p>
        </p:txBody>
      </p:sp>
    </p:spTree>
    <p:extLst>
      <p:ext uri="{BB962C8B-B14F-4D97-AF65-F5344CB8AC3E}">
        <p14:creationId xmlns="" xmlns:p14="http://schemas.microsoft.com/office/powerpoint/2010/main" val="1461160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579614" y="268449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185B1E6-8E19-42C0-B7EB-5F866D4F745A}"/>
              </a:ext>
            </a:extLst>
          </p:cNvPr>
          <p:cNvSpPr/>
          <p:nvPr/>
        </p:nvSpPr>
        <p:spPr>
          <a:xfrm>
            <a:off x="2051108" y="444617"/>
            <a:ext cx="5077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Реклама финансовых продуктов</a:t>
            </a:r>
            <a:endParaRPr lang="ru-R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13D6AC3-FBC8-47AC-BFB5-6BF0183B38EA}"/>
              </a:ext>
            </a:extLst>
          </p:cNvPr>
          <p:cNvSpPr/>
          <p:nvPr/>
        </p:nvSpPr>
        <p:spPr>
          <a:xfrm>
            <a:off x="943762" y="2004968"/>
            <a:ext cx="1692479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Кредиты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Займы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Вклады</a:t>
            </a:r>
          </a:p>
          <a:p>
            <a:pPr>
              <a:lnSpc>
                <a:spcPct val="8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Программы КПК</a:t>
            </a:r>
          </a:p>
          <a:p>
            <a:pPr>
              <a:lnSpc>
                <a:spcPct val="8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Долевое участие в строительстве</a:t>
            </a:r>
          </a:p>
          <a:p>
            <a:pPr>
              <a:lnSpc>
                <a:spcPct val="8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Страхование</a:t>
            </a:r>
          </a:p>
          <a:p>
            <a:pPr>
              <a:lnSpc>
                <a:spcPct val="8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1200" dirty="0"/>
          </a:p>
        </p:txBody>
      </p:sp>
      <p:pic>
        <p:nvPicPr>
          <p:cNvPr id="11" name="Рисунок 10" descr="1438717032_ea2b473bcdece8ce124e0121ab0b468f_i-269.jpg">
            <a:extLst>
              <a:ext uri="{FF2B5EF4-FFF2-40B4-BE49-F238E27FC236}">
                <a16:creationId xmlns="" xmlns:a16="http://schemas.microsoft.com/office/drawing/2014/main" id="{D54E8533-BC29-4970-8933-9EF943B237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3939" y="1650474"/>
            <a:ext cx="2857500" cy="32194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E6964BE-EA66-447B-959E-EACDB3670724}"/>
              </a:ext>
            </a:extLst>
          </p:cNvPr>
          <p:cNvSpPr/>
          <p:nvPr/>
        </p:nvSpPr>
        <p:spPr>
          <a:xfrm>
            <a:off x="6172200" y="1686188"/>
            <a:ext cx="23027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анк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МФО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омбард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Кредитный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потребительский кооператив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Застройщик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Страховщик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Forex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18664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579614" y="268449"/>
            <a:ext cx="3378666" cy="4949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43B1FFE-2354-414F-A98D-16813305DEF3}"/>
              </a:ext>
            </a:extLst>
          </p:cNvPr>
          <p:cNvSpPr/>
          <p:nvPr/>
        </p:nvSpPr>
        <p:spPr>
          <a:xfrm>
            <a:off x="889233" y="620785"/>
            <a:ext cx="74829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финансовых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(ст. 28 ФЗ “О рекламе”)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1309B4D-8335-4243-8220-87281A715FC3}"/>
              </a:ext>
            </a:extLst>
          </p:cNvPr>
          <p:cNvSpPr/>
          <p:nvPr/>
        </p:nvSpPr>
        <p:spPr>
          <a:xfrm>
            <a:off x="922789" y="1174459"/>
            <a:ext cx="75312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Должно быть указано полное наименование лица, оказывающего услуги.</a:t>
            </a:r>
          </a:p>
          <a:p>
            <a:pPr lvl="0"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Реклама банковских, страховых и иных финансовых услуг и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финансовой деятельности не должна: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AutoNum type="arabicParenR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содержать гарантии или обещания в будущем эффективности деятельности (доходности вложений), если такая эффективность деятельности (доходность вложений) не может быть определена на момент заключения соответствующего договора;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AutoNum type="arabicParenR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60363" lvl="0" indent="-360363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умалчивать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 иных условиях оказания соответствующих услуг, влияющих на сумму доходов, которые получат воспользовавшиеся услугами лица, или на сумму расходов, которую понесут воспользовавшиеся услугами лица, если в рекламе сообщается хотя бы одно из таких условий.</a:t>
            </a:r>
          </a:p>
        </p:txBody>
      </p:sp>
      <p:pic>
        <p:nvPicPr>
          <p:cNvPr id="12" name="Рисунок 16" descr="magiya_deneg_2.jpg">
            <a:extLst>
              <a:ext uri="{FF2B5EF4-FFF2-40B4-BE49-F238E27FC236}">
                <a16:creationId xmlns="" xmlns:a16="http://schemas.microsoft.com/office/drawing/2014/main" id="{360D8D37-3CFB-419A-9B67-1B03E6AB23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5301922"/>
            <a:ext cx="994430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6" descr="magiya_deneg_2.jpg">
            <a:extLst>
              <a:ext uri="{FF2B5EF4-FFF2-40B4-BE49-F238E27FC236}">
                <a16:creationId xmlns="" xmlns:a16="http://schemas.microsoft.com/office/drawing/2014/main" id="{3707DC54-7A15-4DAF-AF7D-CE3174AD96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387" y="5293533"/>
            <a:ext cx="994430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6" descr="magiya_deneg_2.jpg">
            <a:extLst>
              <a:ext uri="{FF2B5EF4-FFF2-40B4-BE49-F238E27FC236}">
                <a16:creationId xmlns="" xmlns:a16="http://schemas.microsoft.com/office/drawing/2014/main" id="{48D83447-4E8A-44A2-9BFB-E195BE0C30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8191" y="5285144"/>
            <a:ext cx="994430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6" descr="magiya_deneg_2.jpg">
            <a:extLst>
              <a:ext uri="{FF2B5EF4-FFF2-40B4-BE49-F238E27FC236}">
                <a16:creationId xmlns="" xmlns:a16="http://schemas.microsoft.com/office/drawing/2014/main" id="{E615D48E-8CA8-47DC-B8C2-82142C7680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2287" y="5301921"/>
            <a:ext cx="994430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6" descr="magiya_deneg_2.jpg">
            <a:extLst>
              <a:ext uri="{FF2B5EF4-FFF2-40B4-BE49-F238E27FC236}">
                <a16:creationId xmlns="" xmlns:a16="http://schemas.microsoft.com/office/drawing/2014/main" id="{7C2FC634-1C02-423B-B209-3F8ECE1A47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6382" y="5285143"/>
            <a:ext cx="994430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magiya_deneg_2.jpg">
            <a:extLst>
              <a:ext uri="{FF2B5EF4-FFF2-40B4-BE49-F238E27FC236}">
                <a16:creationId xmlns="" xmlns:a16="http://schemas.microsoft.com/office/drawing/2014/main" id="{B9F8C003-0F00-4D2E-A648-228B7DC5F3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5311" y="5285144"/>
            <a:ext cx="994430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6" descr="magiya_deneg_2.jpg">
            <a:extLst>
              <a:ext uri="{FF2B5EF4-FFF2-40B4-BE49-F238E27FC236}">
                <a16:creationId xmlns="" xmlns:a16="http://schemas.microsoft.com/office/drawing/2014/main" id="{E34364F2-32CA-401C-82E7-63A361ABF5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9407" y="5285144"/>
            <a:ext cx="994430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6" descr="magiya_deneg_2.jpg">
            <a:extLst>
              <a:ext uri="{FF2B5EF4-FFF2-40B4-BE49-F238E27FC236}">
                <a16:creationId xmlns="" xmlns:a16="http://schemas.microsoft.com/office/drawing/2014/main" id="{9E4161FD-F741-4758-89F4-4A8937F87B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7210" y="5285144"/>
            <a:ext cx="1082935" cy="10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6" descr="magiya_deneg_2.jpg">
            <a:extLst>
              <a:ext uri="{FF2B5EF4-FFF2-40B4-BE49-F238E27FC236}">
                <a16:creationId xmlns="" xmlns:a16="http://schemas.microsoft.com/office/drawing/2014/main" id="{530A9DD7-06EE-40B9-B7E7-0FA9FCFDB9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2138" y="5293197"/>
            <a:ext cx="1181862" cy="1052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59069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68449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B3E30AB-F751-464C-91B6-5BC3DCD7C9A8}"/>
              </a:ext>
            </a:extLst>
          </p:cNvPr>
          <p:cNvSpPr/>
          <p:nvPr/>
        </p:nvSpPr>
        <p:spPr>
          <a:xfrm>
            <a:off x="3347208" y="536895"/>
            <a:ext cx="25921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Банковские вклады</a:t>
            </a:r>
            <a:endParaRPr lang="ru-RU" sz="2800" dirty="0"/>
          </a:p>
        </p:txBody>
      </p:sp>
      <p:pic>
        <p:nvPicPr>
          <p:cNvPr id="21" name="Содержимое 3" descr="denegnyj-vklad-v-banke.jpg">
            <a:extLst>
              <a:ext uri="{FF2B5EF4-FFF2-40B4-BE49-F238E27FC236}">
                <a16:creationId xmlns="" xmlns:a16="http://schemas.microsoft.com/office/drawing/2014/main" id="{E6EBAF49-A882-47F0-96BC-10D9038305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7809" y="1149224"/>
            <a:ext cx="5886653" cy="396044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78CFE8F-1773-4821-9D7C-C0B9495064C4}"/>
              </a:ext>
            </a:extLst>
          </p:cNvPr>
          <p:cNvSpPr/>
          <p:nvPr/>
        </p:nvSpPr>
        <p:spPr>
          <a:xfrm rot="10800000" flipV="1">
            <a:off x="1006678" y="5536056"/>
            <a:ext cx="7185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/>
              <a:t>Проверить лицензию: http://www.cbr.ru/credit/main.asp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345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793B49A-E858-46B2-9CDD-2AC403DB6226}"/>
              </a:ext>
            </a:extLst>
          </p:cNvPr>
          <p:cNvSpPr/>
          <p:nvPr/>
        </p:nvSpPr>
        <p:spPr>
          <a:xfrm>
            <a:off x="654341" y="318783"/>
            <a:ext cx="8036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1 января 2017 года п. 7 ст. 28 ФЗ «О рекламе»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A4D9566-4309-433B-B653-A8D6B08A6ED2}"/>
              </a:ext>
            </a:extLst>
          </p:cNvPr>
          <p:cNvSpPr/>
          <p:nvPr/>
        </p:nvSpPr>
        <p:spPr>
          <a:xfrm>
            <a:off x="503340" y="2021748"/>
            <a:ext cx="8172974" cy="329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1825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Реклама долевого строительства</a:t>
            </a:r>
          </a:p>
          <a:p>
            <a:pPr indent="631825">
              <a:lnSpc>
                <a:spcPct val="80000"/>
              </a:lnSpc>
              <a:spcBef>
                <a:spcPts val="600"/>
              </a:spcBef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631825" algn="just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должна содержать:</a:t>
            </a:r>
          </a:p>
          <a:p>
            <a:pPr indent="631825" algn="just">
              <a:lnSpc>
                <a:spcPct val="80000"/>
              </a:lnSpc>
              <a:spcBef>
                <a:spcPts val="60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 о месте размещения проектной декларации, </a:t>
            </a:r>
          </a:p>
          <a:p>
            <a:pPr indent="631825" algn="just">
              <a:lnSpc>
                <a:spcPct val="80000"/>
              </a:lnSpc>
              <a:spcBef>
                <a:spcPts val="60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фирменное наименование (наименование) застройщика либо указанное в проектной декларации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индивидуализирующее застройщика коммерческое обозначение</a:t>
            </a:r>
          </a:p>
          <a:p>
            <a:pPr indent="631825" algn="just">
              <a:lnSpc>
                <a:spcPct val="80000"/>
              </a:lnSpc>
              <a:spcBef>
                <a:spcPts val="600"/>
              </a:spcBef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631825" algn="just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может содержать:</a:t>
            </a:r>
          </a:p>
          <a:p>
            <a:pPr indent="631825" algn="just">
              <a:lnSpc>
                <a:spcPct val="80000"/>
              </a:lnSpc>
              <a:spcBef>
                <a:spcPts val="60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коммерческое обозначение, индивидуализирующее объект капитального строительства если такое коммерческое обозначение указано в проектной декларации. </a:t>
            </a:r>
          </a:p>
        </p:txBody>
      </p:sp>
    </p:spTree>
    <p:extLst>
      <p:ext uri="{BB962C8B-B14F-4D97-AF65-F5344CB8AC3E}">
        <p14:creationId xmlns="" xmlns:p14="http://schemas.microsoft.com/office/powerpoint/2010/main" val="39213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68449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63C8519-95E7-4A8E-8600-40ABBFC4DD5F}"/>
              </a:ext>
            </a:extLst>
          </p:cNvPr>
          <p:cNvSpPr/>
          <p:nvPr/>
        </p:nvSpPr>
        <p:spPr>
          <a:xfrm>
            <a:off x="1415642" y="444618"/>
            <a:ext cx="63232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Кредиты и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займы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пункт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ст. 28 ФЗ “О рекламе”</a:t>
            </a:r>
            <a:endParaRPr lang="ru-RU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15060FB-5BED-4789-B2C9-60A7321D5D36}"/>
              </a:ext>
            </a:extLst>
          </p:cNvPr>
          <p:cNvSpPr/>
          <p:nvPr/>
        </p:nvSpPr>
        <p:spPr>
          <a:xfrm>
            <a:off x="1491144" y="1686186"/>
            <a:ext cx="6543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Times New Roman" pitchFamily="18"/>
                <a:cs typeface="Times New Roman" pitchFamily="18"/>
              </a:rPr>
              <a:t>Если реклама услуг, связанных с предоставлением кредита или займа, пользованием им и погашением кредита или займа, содержит хотя бы одно условие, влияющее на его стоимость, такая реклама должна содержать все остальные условия, определяющие полную стоимость кредита (займа), определяемую в соответствии с </a:t>
            </a:r>
            <a:r>
              <a:rPr lang="ru-RU" dirty="0">
                <a:latin typeface="Times New Roman" pitchFamily="18"/>
                <a:cs typeface="Times New Roman" pitchFamily="18"/>
                <a:hlinkClick r:id="rId3"/>
              </a:rPr>
              <a:t>Федеральным законом</a:t>
            </a:r>
            <a:r>
              <a:rPr lang="ru-RU" dirty="0">
                <a:latin typeface="Times New Roman" pitchFamily="18"/>
                <a:cs typeface="Times New Roman" pitchFamily="18"/>
              </a:rPr>
              <a:t> "О потребительском кредите (займе)", для заемщика и влияющие на нее.</a:t>
            </a:r>
            <a:endParaRPr lang="en-US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10" name="Рисунок 9" descr="1492369407.jpg">
            <a:extLst>
              <a:ext uri="{FF2B5EF4-FFF2-40B4-BE49-F238E27FC236}">
                <a16:creationId xmlns="" xmlns:a16="http://schemas.microsoft.com/office/drawing/2014/main" id="{FE384156-2AAE-49FD-9EAD-7609F6134A4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6720" y="3693486"/>
            <a:ext cx="2557329" cy="2203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7233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68449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9365BD9-9E41-4AE7-B9EC-1E8971816789}"/>
              </a:ext>
            </a:extLst>
          </p:cNvPr>
          <p:cNvSpPr/>
          <p:nvPr/>
        </p:nvSpPr>
        <p:spPr>
          <a:xfrm>
            <a:off x="1233181" y="268448"/>
            <a:ext cx="6887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полной стоимости кредита (займа)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8" descr="psk.gif">
            <a:extLst>
              <a:ext uri="{FF2B5EF4-FFF2-40B4-BE49-F238E27FC236}">
                <a16:creationId xmlns="" xmlns:a16="http://schemas.microsoft.com/office/drawing/2014/main" id="{56BB7ED4-9B0E-4F32-80A7-20C6CB0677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5308" y="1346378"/>
            <a:ext cx="6723363" cy="3744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9619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68449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/>
                <a:cs typeface="Times New Roman" pitchFamily="18"/>
              </a:rPr>
              <a:t>Письмо ФАС России </a:t>
            </a:r>
            <a:r>
              <a:rPr lang="ru-RU" sz="2800" dirty="0">
                <a:latin typeface="Times New Roman" pitchFamily="18"/>
                <a:cs typeface="Times New Roman" pitchFamily="18"/>
              </a:rPr>
              <a:t>от 31 июля 2014 г. N АД/30890/14</a:t>
            </a:r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F3BEC41-74BC-49FC-884D-6E1799DDDEE1}"/>
              </a:ext>
            </a:extLst>
          </p:cNvPr>
          <p:cNvSpPr/>
          <p:nvPr/>
        </p:nvSpPr>
        <p:spPr>
          <a:xfrm>
            <a:off x="1296099" y="1812022"/>
            <a:ext cx="708450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91" lvl="0" indent="-1591" algn="just">
              <a:buNone/>
            </a:pPr>
            <a:r>
              <a:rPr lang="ru-RU" dirty="0">
                <a:latin typeface="Times New Roman" pitchFamily="18"/>
                <a:cs typeface="Times New Roman" pitchFamily="18"/>
              </a:rPr>
              <a:t>По мнению специалистов ФАС России, к условиям, определяющим полную стоимость кредита</a:t>
            </a:r>
            <a:r>
              <a:rPr lang="en-US" dirty="0">
                <a:latin typeface="Times New Roman" pitchFamily="18"/>
                <a:cs typeface="Times New Roman" pitchFamily="18"/>
              </a:rPr>
              <a:t> (займа)</a:t>
            </a:r>
            <a:r>
              <a:rPr lang="ru-RU" dirty="0">
                <a:latin typeface="Times New Roman" pitchFamily="18"/>
                <a:cs typeface="Times New Roman" pitchFamily="18"/>
              </a:rPr>
              <a:t>, могут быть отнесены:</a:t>
            </a:r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>
              <a:buNone/>
            </a:pPr>
            <a:r>
              <a:rPr lang="ru-RU" dirty="0">
                <a:latin typeface="Times New Roman" pitchFamily="18"/>
                <a:cs typeface="Times New Roman" pitchFamily="18"/>
              </a:rPr>
              <a:t> </a:t>
            </a:r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r>
              <a:rPr lang="ru-RU" dirty="0">
                <a:latin typeface="Times New Roman" pitchFamily="18"/>
                <a:cs typeface="Times New Roman" pitchFamily="18"/>
              </a:rPr>
              <a:t>сумма потребительского кредита (займа); </a:t>
            </a:r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r>
              <a:rPr lang="ru-RU" dirty="0">
                <a:latin typeface="Times New Roman" pitchFamily="18"/>
                <a:cs typeface="Times New Roman" pitchFamily="18"/>
              </a:rPr>
              <a:t>срок действия договора потребительского кредита (займа) и срок возврата потребительского кредита (займа); </a:t>
            </a:r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r>
              <a:rPr lang="ru-RU" dirty="0">
                <a:latin typeface="Times New Roman" pitchFamily="18"/>
                <a:cs typeface="Times New Roman" pitchFamily="18"/>
              </a:rPr>
              <a:t>валюта, в которой предоставляется потребительский кредит (заем); </a:t>
            </a:r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r>
              <a:rPr lang="ru-RU" dirty="0">
                <a:latin typeface="Times New Roman" pitchFamily="18"/>
                <a:cs typeface="Times New Roman" pitchFamily="18"/>
              </a:rPr>
              <a:t>процентная ставка в процентах годовых, </a:t>
            </a:r>
            <a:endParaRPr lang="en-US" dirty="0">
              <a:latin typeface="Times New Roman" pitchFamily="18"/>
              <a:cs typeface="Times New Roman" pitchFamily="18"/>
            </a:endParaRPr>
          </a:p>
          <a:p>
            <a:pPr marL="1591" lvl="0" indent="-1591" algn="just"/>
            <a:r>
              <a:rPr lang="ru-RU" dirty="0">
                <a:latin typeface="Times New Roman" pitchFamily="18"/>
                <a:cs typeface="Times New Roman" pitchFamily="18"/>
              </a:rPr>
              <a:t>при применении переменной процентной ставки - порядок ее определения.</a:t>
            </a:r>
            <a:endParaRPr lang="en-US" dirty="0">
              <a:latin typeface="Times New Roman" pitchFamily="18"/>
              <a:cs typeface="Times New Roman" pitchFamily="1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154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4D94B97-5C3B-47BD-A193-7DB2E6BA7096}"/>
              </a:ext>
            </a:extLst>
          </p:cNvPr>
          <p:cNvSpPr/>
          <p:nvPr/>
        </p:nvSpPr>
        <p:spPr>
          <a:xfrm>
            <a:off x="459296" y="419451"/>
            <a:ext cx="3517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Times New Roman" pitchFamily="18" charset="0"/>
                <a:cs typeface="Times New Roman" pitchFamily="18" charset="0"/>
              </a:rPr>
              <a:t>Процентная ставка по кредиту (займу)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89AFE3A-94A4-4AB3-868A-FDC01CE72BCF}"/>
              </a:ext>
            </a:extLst>
          </p:cNvPr>
          <p:cNvSpPr/>
          <p:nvPr/>
        </p:nvSpPr>
        <p:spPr>
          <a:xfrm>
            <a:off x="434131" y="1317072"/>
            <a:ext cx="3290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600" dirty="0"/>
              <a:t>Например:</a:t>
            </a:r>
          </a:p>
          <a:p>
            <a:pPr lvl="0" algn="just"/>
            <a:r>
              <a:rPr lang="en-US" sz="1600" dirty="0"/>
              <a:t>Вклад 100 руб. под 10 % годовых на 1 год.</a:t>
            </a:r>
          </a:p>
          <a:p>
            <a:pPr lvl="0" algn="just"/>
            <a:r>
              <a:rPr lang="en-US" sz="1600" dirty="0"/>
              <a:t>Через 1 год сумма  = 110 руб</a:t>
            </a:r>
            <a:endParaRPr lang="ru-RU" sz="1600" dirty="0"/>
          </a:p>
        </p:txBody>
      </p:sp>
      <p:pic>
        <p:nvPicPr>
          <p:cNvPr id="9" name="Рисунок 8" descr="518780111.jpg">
            <a:extLst>
              <a:ext uri="{FF2B5EF4-FFF2-40B4-BE49-F238E27FC236}">
                <a16:creationId xmlns="" xmlns:a16="http://schemas.microsoft.com/office/drawing/2014/main" id="{8E7849D2-575E-485D-A133-CF74C99D63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480" y="2465671"/>
            <a:ext cx="2185988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C9357E9-A51F-4A56-8EB9-E72A70B83BDB}"/>
              </a:ext>
            </a:extLst>
          </p:cNvPr>
          <p:cNvSpPr/>
          <p:nvPr/>
        </p:nvSpPr>
        <p:spPr>
          <a:xfrm>
            <a:off x="4563611" y="453006"/>
            <a:ext cx="3934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873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Полная стоимость кредита (займа)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2725A59-0FE1-4146-9F11-F9B313C3ACBC}"/>
              </a:ext>
            </a:extLst>
          </p:cNvPr>
          <p:cNvSpPr/>
          <p:nvPr/>
        </p:nvSpPr>
        <p:spPr>
          <a:xfrm>
            <a:off x="4460845" y="1073792"/>
            <a:ext cx="44042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 полной стоимости кредита с 1 июля 2014 года включаются: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платежи по погашению суммы основного долга;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платежи по процентам;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иные платежи в пользу кредитора, если они предусмотрены договором;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плата за выпуск  и обслуживание электронного средства платежа;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платежи в пользу третьих лиц, если обязанность заемщика по уплате таких платежей предусмотрена условиями договора;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сумма страховой премии, если выгодоприобретателем по договору страхования не является заемщик или лицо, признаваемое его родственником;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сумма страховой премии по договору добровольного страхования, если в зависимости от его заключения предлагаются разные условия договора в части процентной ставки или других платежей</a:t>
            </a:r>
          </a:p>
        </p:txBody>
      </p:sp>
    </p:spTree>
    <p:extLst>
      <p:ext uri="{BB962C8B-B14F-4D97-AF65-F5344CB8AC3E}">
        <p14:creationId xmlns="" xmlns:p14="http://schemas.microsoft.com/office/powerpoint/2010/main" val="3283152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755010" y="360727"/>
            <a:ext cx="6920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Кредитный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кооператив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3">
            <a:extLst>
              <a:ext uri="{FF2B5EF4-FFF2-40B4-BE49-F238E27FC236}">
                <a16:creationId xmlns="" xmlns:a16="http://schemas.microsoft.com/office/drawing/2014/main" id="{D372AD15-E262-4BF2-BCA6-04861222B11B}"/>
              </a:ext>
            </a:extLst>
          </p:cNvPr>
          <p:cNvSpPr/>
          <p:nvPr/>
        </p:nvSpPr>
        <p:spPr>
          <a:xfrm>
            <a:off x="789513" y="2704736"/>
            <a:ext cx="2675140" cy="1800197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Пайщик</a:t>
            </a:r>
            <a:r>
              <a:rPr lang="en-US" sz="25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(ФЛ, ЮЛ)</a:t>
            </a:r>
            <a:endParaRPr lang="ru-RU" sz="25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998348B-BF8D-4C89-9C34-326282EB7753}"/>
              </a:ext>
            </a:extLst>
          </p:cNvPr>
          <p:cNvSpPr/>
          <p:nvPr/>
        </p:nvSpPr>
        <p:spPr>
          <a:xfrm>
            <a:off x="6122401" y="2679570"/>
            <a:ext cx="2305982" cy="1800197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КПК</a:t>
            </a:r>
            <a:endParaRPr lang="ru-RU" sz="25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Прямоугольник 8">
            <a:extLst>
              <a:ext uri="{FF2B5EF4-FFF2-40B4-BE49-F238E27FC236}">
                <a16:creationId xmlns="" xmlns:a16="http://schemas.microsoft.com/office/drawing/2014/main" id="{985896F8-DD53-4CB3-A85B-48ADFCDAC817}"/>
              </a:ext>
            </a:extLst>
          </p:cNvPr>
          <p:cNvSpPr/>
          <p:nvPr/>
        </p:nvSpPr>
        <p:spPr>
          <a:xfrm>
            <a:off x="3573711" y="5245978"/>
            <a:ext cx="1585519" cy="777318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Займ + проценты</a:t>
            </a:r>
            <a:endParaRPr lang="ru-RU" sz="25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Прямоугольник 10">
            <a:extLst>
              <a:ext uri="{FF2B5EF4-FFF2-40B4-BE49-F238E27FC236}">
                <a16:creationId xmlns="" xmlns:a16="http://schemas.microsoft.com/office/drawing/2014/main" id="{F1DD6764-D56D-434D-A9D0-4596E693667D}"/>
              </a:ext>
            </a:extLst>
          </p:cNvPr>
          <p:cNvSpPr/>
          <p:nvPr/>
        </p:nvSpPr>
        <p:spPr>
          <a:xfrm>
            <a:off x="6761527" y="906011"/>
            <a:ext cx="1661020" cy="1006679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Займы пайщикам</a:t>
            </a:r>
            <a:endParaRPr lang="ru-RU" sz="25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Выгнутая вверх стрелка 7">
            <a:extLst>
              <a:ext uri="{FF2B5EF4-FFF2-40B4-BE49-F238E27FC236}">
                <a16:creationId xmlns="" xmlns:a16="http://schemas.microsoft.com/office/drawing/2014/main" id="{14CB0028-970A-4BE8-A75B-98264F48813B}"/>
              </a:ext>
            </a:extLst>
          </p:cNvPr>
          <p:cNvSpPr/>
          <p:nvPr/>
        </p:nvSpPr>
        <p:spPr>
          <a:xfrm rot="10799991">
            <a:off x="1934622" y="4504943"/>
            <a:ext cx="4320478" cy="731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25000"/>
              <a:gd name="f10" fmla="val 111765"/>
              <a:gd name="f11" fmla="+- 0 0 -360"/>
              <a:gd name="f12" fmla="+- 0 0 -180"/>
              <a:gd name="f13" fmla="+- 0 0 -90"/>
              <a:gd name="f14" fmla="abs f4"/>
              <a:gd name="f15" fmla="abs f5"/>
              <a:gd name="f16" fmla="abs f6"/>
              <a:gd name="f17" fmla="*/ f11 f0 1"/>
              <a:gd name="f18" fmla="*/ f12 f0 1"/>
              <a:gd name="f19" fmla="*/ f13 f0 1"/>
              <a:gd name="f20" fmla="?: f14 f4 1"/>
              <a:gd name="f21" fmla="?: f15 f5 1"/>
              <a:gd name="f22" fmla="?: f16 f6 1"/>
              <a:gd name="f23" fmla="*/ f17 1 f3"/>
              <a:gd name="f24" fmla="*/ f18 1 f3"/>
              <a:gd name="f25" fmla="*/ f19 1 f3"/>
              <a:gd name="f26" fmla="*/ f20 1 21600"/>
              <a:gd name="f27" fmla="*/ f21 1 21600"/>
              <a:gd name="f28" fmla="*/ 21600 f20 1"/>
              <a:gd name="f29" fmla="*/ 21600 f21 1"/>
              <a:gd name="f30" fmla="+- f23 0 f1"/>
              <a:gd name="f31" fmla="+- f24 0 f1"/>
              <a:gd name="f32" fmla="+- f25 0 f1"/>
              <a:gd name="f33" fmla="min f27 f26"/>
              <a:gd name="f34" fmla="*/ f28 1 f22"/>
              <a:gd name="f35" fmla="*/ f29 1 f22"/>
              <a:gd name="f36" fmla="val f34"/>
              <a:gd name="f37" fmla="val f35"/>
              <a:gd name="f38" fmla="*/ f7 f33 1"/>
              <a:gd name="f39" fmla="+- f37 0 f7"/>
              <a:gd name="f40" fmla="+- f36 0 f7"/>
              <a:gd name="f41" fmla="*/ f36 f33 1"/>
              <a:gd name="f42" fmla="*/ f37 f33 1"/>
              <a:gd name="f43" fmla="*/ f40 1 2"/>
              <a:gd name="f44" fmla="min f40 f39"/>
              <a:gd name="f45" fmla="*/ f39 f39 1"/>
              <a:gd name="f46" fmla="*/ f39 f33 1"/>
              <a:gd name="f47" fmla="*/ f44 f9 1"/>
              <a:gd name="f48" fmla="*/ f44 f10 1"/>
              <a:gd name="f49" fmla="*/ f47 1 100000"/>
              <a:gd name="f50" fmla="*/ f48 1 100000"/>
              <a:gd name="f51" fmla="+- f49 f50 0"/>
              <a:gd name="f52" fmla="*/ f49 f49 1"/>
              <a:gd name="f53" fmla="+- f50 0 f49"/>
              <a:gd name="f54" fmla="*/ f50 1 2"/>
              <a:gd name="f55" fmla="+- f37 0 f49"/>
              <a:gd name="f56" fmla="+- 0 0 f49"/>
              <a:gd name="f57" fmla="*/ f49 1 2"/>
              <a:gd name="f58" fmla="*/ f51 1 4"/>
              <a:gd name="f59" fmla="+- f45 0 f52"/>
              <a:gd name="f60" fmla="*/ f53 1 2"/>
              <a:gd name="f61" fmla="+- f36 0 f54"/>
              <a:gd name="f62" fmla="+- 0 0 f57"/>
              <a:gd name="f63" fmla="+- 0 0 f56"/>
              <a:gd name="f64" fmla="*/ f55 f33 1"/>
              <a:gd name="f65" fmla="*/ f57 f33 1"/>
              <a:gd name="f66" fmla="+- f43 0 f58"/>
              <a:gd name="f67" fmla="sqrt f59"/>
              <a:gd name="f68" fmla="+- 0 0 f62"/>
              <a:gd name="f69" fmla="*/ f61 f33 1"/>
              <a:gd name="f70" fmla="*/ f66 2 1"/>
              <a:gd name="f71" fmla="+- f66 f49 0"/>
              <a:gd name="f72" fmla="*/ f67 f66 1"/>
              <a:gd name="f73" fmla="*/ f66 f33 1"/>
              <a:gd name="f74" fmla="*/ f70 f70 1"/>
              <a:gd name="f75" fmla="*/ f72 1 f39"/>
              <a:gd name="f76" fmla="+- f66 f71 0"/>
              <a:gd name="f77" fmla="*/ f71 f33 1"/>
              <a:gd name="f78" fmla="+- f74 0 f52"/>
              <a:gd name="f79" fmla="+- f66 f75 0"/>
              <a:gd name="f80" fmla="+- f71 f75 0"/>
              <a:gd name="f81" fmla="+- 0 0 f75"/>
              <a:gd name="f82" fmla="*/ f76 1 2"/>
              <a:gd name="f83" fmla="sqrt f78"/>
              <a:gd name="f84" fmla="+- f79 0 f60"/>
              <a:gd name="f85" fmla="+- f80 f60 0"/>
              <a:gd name="f86" fmla="+- 0 0 f81"/>
              <a:gd name="f87" fmla="*/ f79 f33 1"/>
              <a:gd name="f88" fmla="*/ f82 f33 1"/>
              <a:gd name="f89" fmla="*/ f83 f39 1"/>
              <a:gd name="f90" fmla="at2 f63 f86"/>
              <a:gd name="f91" fmla="*/ f84 f33 1"/>
              <a:gd name="f92" fmla="*/ f85 f33 1"/>
              <a:gd name="f93" fmla="+- f90 f1 0"/>
              <a:gd name="f94" fmla="*/ f89 1 f70"/>
              <a:gd name="f95" fmla="*/ f93 f8 1"/>
              <a:gd name="f96" fmla="+- f37 0 f94"/>
              <a:gd name="f97" fmla="+- 0 0 f94"/>
              <a:gd name="f98" fmla="*/ f95 1 f0"/>
              <a:gd name="f99" fmla="+- 0 0 f97"/>
              <a:gd name="f100" fmla="*/ f96 f33 1"/>
              <a:gd name="f101" fmla="+- 0 0 f98"/>
              <a:gd name="f102" fmla="at2 f99 f68"/>
              <a:gd name="f103" fmla="val f101"/>
              <a:gd name="f104" fmla="+- f102 f1 0"/>
              <a:gd name="f105" fmla="+- 0 0 f103"/>
              <a:gd name="f106" fmla="*/ f104 f8 1"/>
              <a:gd name="f107" fmla="*/ f105 f0 1"/>
              <a:gd name="f108" fmla="*/ f106 1 f0"/>
              <a:gd name="f109" fmla="*/ f107 1 f8"/>
              <a:gd name="f110" fmla="+- 0 0 f108"/>
              <a:gd name="f111" fmla="+- f109 0 f1"/>
              <a:gd name="f112" fmla="val f110"/>
              <a:gd name="f113" fmla="+- 0 0 f112"/>
              <a:gd name="f114" fmla="+- 0 0 f111"/>
              <a:gd name="f115" fmla="+- f2 f111 0"/>
              <a:gd name="f116" fmla="*/ f113 f0 1"/>
              <a:gd name="f117" fmla="*/ f116 1 f8"/>
              <a:gd name="f118" fmla="+- f117 0 f1"/>
              <a:gd name="f119" fmla="+- f2 0 f118"/>
              <a:gd name="f120" fmla="+- f118 0 f1"/>
              <a:gd name="f121" fmla="+- f1 f118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88" y="f38"/>
              </a:cxn>
              <a:cxn ang="f31">
                <a:pos x="f65" y="f42"/>
              </a:cxn>
              <a:cxn ang="f31">
                <a:pos x="f91" y="f64"/>
              </a:cxn>
              <a:cxn ang="f31">
                <a:pos x="f69" y="f42"/>
              </a:cxn>
              <a:cxn ang="f32">
                <a:pos x="f92" y="f64"/>
              </a:cxn>
            </a:cxnLst>
            <a:rect l="f38" t="f38" r="f41" b="f42"/>
            <a:pathLst>
              <a:path stroke="0">
                <a:moveTo>
                  <a:pt x="f69" y="f42"/>
                </a:moveTo>
                <a:lnTo>
                  <a:pt x="f91" y="f64"/>
                </a:lnTo>
                <a:lnTo>
                  <a:pt x="f87" y="f64"/>
                </a:lnTo>
                <a:arcTo wR="f73" hR="f46" stAng="f115" swAng="f114"/>
                <a:lnTo>
                  <a:pt x="f77" y="f38"/>
                </a:lnTo>
                <a:arcTo wR="f73" hR="f46" stAng="f2" swAng="f111"/>
                <a:lnTo>
                  <a:pt x="f92" y="f64"/>
                </a:lnTo>
                <a:close/>
              </a:path>
              <a:path stroke="0">
                <a:moveTo>
                  <a:pt x="f88" y="f100"/>
                </a:moveTo>
                <a:arcTo wR="f73" hR="f46" stAng="f119" swAng="f120"/>
                <a:lnTo>
                  <a:pt x="f38" y="f42"/>
                </a:lnTo>
                <a:arcTo wR="f73" hR="f46" stAng="f0" swAng="f121"/>
                <a:close/>
              </a:path>
              <a:path fill="none">
                <a:moveTo>
                  <a:pt x="f88" y="f100"/>
                </a:moveTo>
                <a:arcTo wR="f73" hR="f46" stAng="f119" swAng="f120"/>
                <a:lnTo>
                  <a:pt x="f38" y="f42"/>
                </a:lnTo>
                <a:arcTo wR="f73" hR="f46" stAng="f0" swAng="f1"/>
                <a:lnTo>
                  <a:pt x="f77" y="f38"/>
                </a:lnTo>
                <a:arcTo wR="f73" hR="f46" stAng="f2" swAng="f111"/>
                <a:lnTo>
                  <a:pt x="f92" y="f64"/>
                </a:lnTo>
                <a:lnTo>
                  <a:pt x="f69" y="f42"/>
                </a:lnTo>
                <a:lnTo>
                  <a:pt x="f91" y="f64"/>
                </a:lnTo>
                <a:lnTo>
                  <a:pt x="f87" y="f64"/>
                </a:lnTo>
                <a:arcTo wR="f73" hR="f46" stAng="f115" swAng="f114"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Выгнутая вверх стрелка 5">
            <a:extLst>
              <a:ext uri="{FF2B5EF4-FFF2-40B4-BE49-F238E27FC236}">
                <a16:creationId xmlns="" xmlns:a16="http://schemas.microsoft.com/office/drawing/2014/main" id="{490D8E21-6DA2-4299-B4B4-86D42BD31BCA}"/>
              </a:ext>
            </a:extLst>
          </p:cNvPr>
          <p:cNvSpPr/>
          <p:nvPr/>
        </p:nvSpPr>
        <p:spPr>
          <a:xfrm>
            <a:off x="2418045" y="1942719"/>
            <a:ext cx="4320478" cy="731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25000"/>
              <a:gd name="f10" fmla="val 111765"/>
              <a:gd name="f11" fmla="+- 0 0 -360"/>
              <a:gd name="f12" fmla="+- 0 0 -180"/>
              <a:gd name="f13" fmla="+- 0 0 -90"/>
              <a:gd name="f14" fmla="abs f4"/>
              <a:gd name="f15" fmla="abs f5"/>
              <a:gd name="f16" fmla="abs f6"/>
              <a:gd name="f17" fmla="*/ f11 f0 1"/>
              <a:gd name="f18" fmla="*/ f12 f0 1"/>
              <a:gd name="f19" fmla="*/ f13 f0 1"/>
              <a:gd name="f20" fmla="?: f14 f4 1"/>
              <a:gd name="f21" fmla="?: f15 f5 1"/>
              <a:gd name="f22" fmla="?: f16 f6 1"/>
              <a:gd name="f23" fmla="*/ f17 1 f3"/>
              <a:gd name="f24" fmla="*/ f18 1 f3"/>
              <a:gd name="f25" fmla="*/ f19 1 f3"/>
              <a:gd name="f26" fmla="*/ f20 1 21600"/>
              <a:gd name="f27" fmla="*/ f21 1 21600"/>
              <a:gd name="f28" fmla="*/ 21600 f20 1"/>
              <a:gd name="f29" fmla="*/ 21600 f21 1"/>
              <a:gd name="f30" fmla="+- f23 0 f1"/>
              <a:gd name="f31" fmla="+- f24 0 f1"/>
              <a:gd name="f32" fmla="+- f25 0 f1"/>
              <a:gd name="f33" fmla="min f27 f26"/>
              <a:gd name="f34" fmla="*/ f28 1 f22"/>
              <a:gd name="f35" fmla="*/ f29 1 f22"/>
              <a:gd name="f36" fmla="val f34"/>
              <a:gd name="f37" fmla="val f35"/>
              <a:gd name="f38" fmla="*/ f7 f33 1"/>
              <a:gd name="f39" fmla="+- f37 0 f7"/>
              <a:gd name="f40" fmla="+- f36 0 f7"/>
              <a:gd name="f41" fmla="*/ f36 f33 1"/>
              <a:gd name="f42" fmla="*/ f37 f33 1"/>
              <a:gd name="f43" fmla="*/ f40 1 2"/>
              <a:gd name="f44" fmla="min f40 f39"/>
              <a:gd name="f45" fmla="*/ f39 f39 1"/>
              <a:gd name="f46" fmla="*/ f39 f33 1"/>
              <a:gd name="f47" fmla="*/ f44 f9 1"/>
              <a:gd name="f48" fmla="*/ f44 f10 1"/>
              <a:gd name="f49" fmla="*/ f47 1 100000"/>
              <a:gd name="f50" fmla="*/ f48 1 100000"/>
              <a:gd name="f51" fmla="+- f49 f50 0"/>
              <a:gd name="f52" fmla="*/ f49 f49 1"/>
              <a:gd name="f53" fmla="+- f50 0 f49"/>
              <a:gd name="f54" fmla="*/ f50 1 2"/>
              <a:gd name="f55" fmla="+- f37 0 f49"/>
              <a:gd name="f56" fmla="+- 0 0 f49"/>
              <a:gd name="f57" fmla="*/ f49 1 2"/>
              <a:gd name="f58" fmla="*/ f51 1 4"/>
              <a:gd name="f59" fmla="+- f45 0 f52"/>
              <a:gd name="f60" fmla="*/ f53 1 2"/>
              <a:gd name="f61" fmla="+- f36 0 f54"/>
              <a:gd name="f62" fmla="+- 0 0 f57"/>
              <a:gd name="f63" fmla="+- 0 0 f56"/>
              <a:gd name="f64" fmla="*/ f55 f33 1"/>
              <a:gd name="f65" fmla="*/ f57 f33 1"/>
              <a:gd name="f66" fmla="+- f43 0 f58"/>
              <a:gd name="f67" fmla="sqrt f59"/>
              <a:gd name="f68" fmla="+- 0 0 f62"/>
              <a:gd name="f69" fmla="*/ f61 f33 1"/>
              <a:gd name="f70" fmla="*/ f66 2 1"/>
              <a:gd name="f71" fmla="+- f66 f49 0"/>
              <a:gd name="f72" fmla="*/ f67 f66 1"/>
              <a:gd name="f73" fmla="*/ f66 f33 1"/>
              <a:gd name="f74" fmla="*/ f70 f70 1"/>
              <a:gd name="f75" fmla="*/ f72 1 f39"/>
              <a:gd name="f76" fmla="+- f66 f71 0"/>
              <a:gd name="f77" fmla="*/ f71 f33 1"/>
              <a:gd name="f78" fmla="+- f74 0 f52"/>
              <a:gd name="f79" fmla="+- f66 f75 0"/>
              <a:gd name="f80" fmla="+- f71 f75 0"/>
              <a:gd name="f81" fmla="+- 0 0 f75"/>
              <a:gd name="f82" fmla="*/ f76 1 2"/>
              <a:gd name="f83" fmla="sqrt f78"/>
              <a:gd name="f84" fmla="+- f79 0 f60"/>
              <a:gd name="f85" fmla="+- f80 f60 0"/>
              <a:gd name="f86" fmla="+- 0 0 f81"/>
              <a:gd name="f87" fmla="*/ f79 f33 1"/>
              <a:gd name="f88" fmla="*/ f82 f33 1"/>
              <a:gd name="f89" fmla="*/ f83 f39 1"/>
              <a:gd name="f90" fmla="at2 f63 f86"/>
              <a:gd name="f91" fmla="*/ f84 f33 1"/>
              <a:gd name="f92" fmla="*/ f85 f33 1"/>
              <a:gd name="f93" fmla="+- f90 f1 0"/>
              <a:gd name="f94" fmla="*/ f89 1 f70"/>
              <a:gd name="f95" fmla="*/ f93 f8 1"/>
              <a:gd name="f96" fmla="+- f37 0 f94"/>
              <a:gd name="f97" fmla="+- 0 0 f94"/>
              <a:gd name="f98" fmla="*/ f95 1 f0"/>
              <a:gd name="f99" fmla="+- 0 0 f97"/>
              <a:gd name="f100" fmla="*/ f96 f33 1"/>
              <a:gd name="f101" fmla="+- 0 0 f98"/>
              <a:gd name="f102" fmla="at2 f99 f68"/>
              <a:gd name="f103" fmla="val f101"/>
              <a:gd name="f104" fmla="+- f102 f1 0"/>
              <a:gd name="f105" fmla="+- 0 0 f103"/>
              <a:gd name="f106" fmla="*/ f104 f8 1"/>
              <a:gd name="f107" fmla="*/ f105 f0 1"/>
              <a:gd name="f108" fmla="*/ f106 1 f0"/>
              <a:gd name="f109" fmla="*/ f107 1 f8"/>
              <a:gd name="f110" fmla="+- 0 0 f108"/>
              <a:gd name="f111" fmla="+- f109 0 f1"/>
              <a:gd name="f112" fmla="val f110"/>
              <a:gd name="f113" fmla="+- 0 0 f112"/>
              <a:gd name="f114" fmla="+- 0 0 f111"/>
              <a:gd name="f115" fmla="+- f2 f111 0"/>
              <a:gd name="f116" fmla="*/ f113 f0 1"/>
              <a:gd name="f117" fmla="*/ f116 1 f8"/>
              <a:gd name="f118" fmla="+- f117 0 f1"/>
              <a:gd name="f119" fmla="+- f2 0 f118"/>
              <a:gd name="f120" fmla="+- f118 0 f1"/>
              <a:gd name="f121" fmla="+- f1 f118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88" y="f38"/>
              </a:cxn>
              <a:cxn ang="f31">
                <a:pos x="f65" y="f42"/>
              </a:cxn>
              <a:cxn ang="f31">
                <a:pos x="f91" y="f64"/>
              </a:cxn>
              <a:cxn ang="f31">
                <a:pos x="f69" y="f42"/>
              </a:cxn>
              <a:cxn ang="f32">
                <a:pos x="f92" y="f64"/>
              </a:cxn>
            </a:cxnLst>
            <a:rect l="f38" t="f38" r="f41" b="f42"/>
            <a:pathLst>
              <a:path stroke="0">
                <a:moveTo>
                  <a:pt x="f69" y="f42"/>
                </a:moveTo>
                <a:lnTo>
                  <a:pt x="f91" y="f64"/>
                </a:lnTo>
                <a:lnTo>
                  <a:pt x="f87" y="f64"/>
                </a:lnTo>
                <a:arcTo wR="f73" hR="f46" stAng="f115" swAng="f114"/>
                <a:lnTo>
                  <a:pt x="f77" y="f38"/>
                </a:lnTo>
                <a:arcTo wR="f73" hR="f46" stAng="f2" swAng="f111"/>
                <a:lnTo>
                  <a:pt x="f92" y="f64"/>
                </a:lnTo>
                <a:close/>
              </a:path>
              <a:path stroke="0">
                <a:moveTo>
                  <a:pt x="f88" y="f100"/>
                </a:moveTo>
                <a:arcTo wR="f73" hR="f46" stAng="f119" swAng="f120"/>
                <a:lnTo>
                  <a:pt x="f38" y="f42"/>
                </a:lnTo>
                <a:arcTo wR="f73" hR="f46" stAng="f0" swAng="f121"/>
                <a:close/>
              </a:path>
              <a:path fill="none">
                <a:moveTo>
                  <a:pt x="f88" y="f100"/>
                </a:moveTo>
                <a:arcTo wR="f73" hR="f46" stAng="f119" swAng="f120"/>
                <a:lnTo>
                  <a:pt x="f38" y="f42"/>
                </a:lnTo>
                <a:arcTo wR="f73" hR="f46" stAng="f0" swAng="f1"/>
                <a:lnTo>
                  <a:pt x="f77" y="f38"/>
                </a:lnTo>
                <a:arcTo wR="f73" hR="f46" stAng="f2" swAng="f111"/>
                <a:lnTo>
                  <a:pt x="f92" y="f64"/>
                </a:lnTo>
                <a:lnTo>
                  <a:pt x="f69" y="f42"/>
                </a:lnTo>
                <a:lnTo>
                  <a:pt x="f91" y="f64"/>
                </a:lnTo>
                <a:lnTo>
                  <a:pt x="f87" y="f64"/>
                </a:lnTo>
                <a:arcTo wR="f73" hR="f46" stAng="f115" swAng="f114"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Прямоугольник 6">
            <a:extLst>
              <a:ext uri="{FF2B5EF4-FFF2-40B4-BE49-F238E27FC236}">
                <a16:creationId xmlns="" xmlns:a16="http://schemas.microsoft.com/office/drawing/2014/main" id="{3D56CA45-C6B9-4B07-BF84-04A7DC1CA458}"/>
              </a:ext>
            </a:extLst>
          </p:cNvPr>
          <p:cNvSpPr/>
          <p:nvPr/>
        </p:nvSpPr>
        <p:spPr>
          <a:xfrm>
            <a:off x="3973738" y="1328203"/>
            <a:ext cx="933822" cy="914400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Займ</a:t>
            </a:r>
            <a:endParaRPr lang="ru-RU" sz="25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Стрелка вверх 9">
            <a:extLst>
              <a:ext uri="{FF2B5EF4-FFF2-40B4-BE49-F238E27FC236}">
                <a16:creationId xmlns="" xmlns:a16="http://schemas.microsoft.com/office/drawing/2014/main" id="{73573C42-F339-40EC-903C-DD79A1CE799D}"/>
              </a:ext>
            </a:extLst>
          </p:cNvPr>
          <p:cNvSpPr/>
          <p:nvPr/>
        </p:nvSpPr>
        <p:spPr>
          <a:xfrm>
            <a:off x="7463128" y="1923132"/>
            <a:ext cx="319759" cy="719401"/>
          </a:xfrm>
          <a:custGeom>
            <a:avLst>
              <a:gd name="f0" fmla="val 53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7101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BA01AC7-7781-472B-9BEC-DA7143FB412F}"/>
              </a:ext>
            </a:extLst>
          </p:cNvPr>
          <p:cNvSpPr/>
          <p:nvPr/>
        </p:nvSpPr>
        <p:spPr>
          <a:xfrm>
            <a:off x="897623" y="509523"/>
            <a:ext cx="6956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Кредитный потребительский кооператив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1C04422-C566-4BC5-8CA8-863AEBC49453}"/>
              </a:ext>
            </a:extLst>
          </p:cNvPr>
          <p:cNvSpPr/>
          <p:nvPr/>
        </p:nvSpPr>
        <p:spPr>
          <a:xfrm>
            <a:off x="767593" y="2348917"/>
            <a:ext cx="56032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наименование</a:t>
            </a:r>
          </a:p>
          <a:p>
            <a:pPr marL="514350" indent="-51435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словие о членстве</a:t>
            </a:r>
          </a:p>
          <a:p>
            <a:pPr marL="514350" indent="-51435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 в макете вступительного и членского взнос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о страховании ответственности и членстве в СРО</a:t>
            </a:r>
          </a:p>
          <a:p>
            <a:pPr marL="514350" indent="-51435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оказания услуг, влияющие на стоимость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пайщика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2x22.jpg">
            <a:extLst>
              <a:ext uri="{FF2B5EF4-FFF2-40B4-BE49-F238E27FC236}">
                <a16:creationId xmlns="" xmlns:a16="http://schemas.microsoft.com/office/drawing/2014/main" id="{7E75C24D-C2B7-4BC6-84E2-C9613F0DBA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7049" y="2231438"/>
            <a:ext cx="2035969" cy="271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33009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72936" y="511728"/>
            <a:ext cx="6222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3" descr="Alkogol-na-dom-udobnaya-pokupka.jpg">
            <a:extLst>
              <a:ext uri="{FF2B5EF4-FFF2-40B4-BE49-F238E27FC236}">
                <a16:creationId xmlns="" xmlns:a16="http://schemas.microsoft.com/office/drawing/2014/main" id="{7D68A654-70B4-4DB6-B64B-5D3A52C0B6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0204" y="1298197"/>
            <a:ext cx="6015205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3095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6" descr="Без названия.png">
            <a:extLst>
              <a:ext uri="{FF2B5EF4-FFF2-40B4-BE49-F238E27FC236}">
                <a16:creationId xmlns="" xmlns:a16="http://schemas.microsoft.com/office/drawing/2014/main" id="{4ED1FCE1-13F6-4688-9390-083451224F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62704" y="649349"/>
            <a:ext cx="4982765" cy="27146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00F9F80-A59F-48EC-A414-1532ECF9F08E}"/>
              </a:ext>
            </a:extLst>
          </p:cNvPr>
          <p:cNvSpPr/>
          <p:nvPr/>
        </p:nvSpPr>
        <p:spPr>
          <a:xfrm>
            <a:off x="2195818" y="3506599"/>
            <a:ext cx="484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Маркировке подлежит вся информационная продукция.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D6FC5468-F883-4E02-A7FA-D2BD9439E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589" y="4278386"/>
            <a:ext cx="1522602" cy="90601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/>
              <a:t>5%</a:t>
            </a:r>
          </a:p>
        </p:txBody>
      </p:sp>
    </p:spTree>
    <p:extLst>
      <p:ext uri="{BB962C8B-B14F-4D97-AF65-F5344CB8AC3E}">
        <p14:creationId xmlns="" xmlns:p14="http://schemas.microsoft.com/office/powerpoint/2010/main" val="627574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9A484B0-8B00-4D2E-9466-71E3D89D5395}"/>
              </a:ext>
            </a:extLst>
          </p:cNvPr>
          <p:cNvSpPr/>
          <p:nvPr/>
        </p:nvSpPr>
        <p:spPr>
          <a:xfrm>
            <a:off x="1484852" y="335560"/>
            <a:ext cx="5417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продукция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F98CB71-ACD8-4B36-96AB-8B05F1238D84}"/>
              </a:ext>
            </a:extLst>
          </p:cNvPr>
          <p:cNvSpPr/>
          <p:nvPr/>
        </p:nvSpPr>
        <p:spPr>
          <a:xfrm>
            <a:off x="1415642" y="1912689"/>
            <a:ext cx="6549704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средств массовой информации, печатная продукция,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аудиовизуальная продукция на любых видах носителей,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электронных вычислительных машин (программы для ЭВМ)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данных,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информация, распространяемая посредством зрелищных мероприятий,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информация, распространяемая  посредством информационно-телекоммуникационных сетей, в том числе сети "Интернет", и сетей подвижной радиотелефонной связи.</a:t>
            </a:r>
          </a:p>
        </p:txBody>
      </p:sp>
    </p:spTree>
    <p:extLst>
      <p:ext uri="{BB962C8B-B14F-4D97-AF65-F5344CB8AC3E}">
        <p14:creationId xmlns="" xmlns:p14="http://schemas.microsoft.com/office/powerpoint/2010/main" val="3657387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30383" y="182881"/>
            <a:ext cx="6509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01CD6A3-13C5-4F60-9A38-C7E362821276}"/>
              </a:ext>
            </a:extLst>
          </p:cNvPr>
          <p:cNvSpPr/>
          <p:nvPr/>
        </p:nvSpPr>
        <p:spPr>
          <a:xfrm>
            <a:off x="1988192" y="322217"/>
            <a:ext cx="4556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Несовершеннолетние</a:t>
            </a:r>
            <a:endParaRPr lang="ru-RU" sz="2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460A808-3D01-46C3-A624-667F62328079}"/>
              </a:ext>
            </a:extLst>
          </p:cNvPr>
          <p:cNvSpPr/>
          <p:nvPr/>
        </p:nvSpPr>
        <p:spPr>
          <a:xfrm>
            <a:off x="764178" y="896984"/>
            <a:ext cx="7759337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дискредитация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воспитателей, подрыв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ним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побуждение несовершеннолетних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тому, чтобы они убедили родителей или других лиц приобрести 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рекламируемый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товар;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несовершеннолетних искаженного представления о доступности товара для семьи с любым уровнем достатка;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несовершеннолетних впечатления о том, что обладание рекламируемым товаром ставит их в предпочтительное положение перед их сверстниками;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неполноценности у несовершеннолетних, не обладающих рекламируемым товаром;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 в опасных ситуациях, включая ситуации, побуждающие к совершению действий, представляющих угрозу их жизни и (или) здоровью, в том числе к причинению вреда своему здоровью;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преуменьшение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необходимых для использования рекламируемого товара навыков у несовершеннолетних той возрастной группы, для которой этот товар предназначен;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несовершеннолетних комплекса неполноценности, связанного с их внешней непривлекательностью.</a:t>
            </a:r>
          </a:p>
        </p:txBody>
      </p:sp>
      <p:pic>
        <p:nvPicPr>
          <p:cNvPr id="10" name="Рисунок 9" descr="Без названия.jpg">
            <a:extLst>
              <a:ext uri="{FF2B5EF4-FFF2-40B4-BE49-F238E27FC236}">
                <a16:creationId xmlns="" xmlns:a16="http://schemas.microsoft.com/office/drawing/2014/main" id="{15A9DB96-5791-4152-9631-C5B7BC0AA0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7408" y="0"/>
            <a:ext cx="2156592" cy="18031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301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maxresdefault.jpg">
            <a:extLst>
              <a:ext uri="{FF2B5EF4-FFF2-40B4-BE49-F238E27FC236}">
                <a16:creationId xmlns="" xmlns:a16="http://schemas.microsoft.com/office/drawing/2014/main" id="{D74838A7-88D6-40EA-AB42-2568BE921D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3294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00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3" descr="20171608113249.jpg">
            <a:extLst>
              <a:ext uri="{FF2B5EF4-FFF2-40B4-BE49-F238E27FC236}">
                <a16:creationId xmlns="" xmlns:a16="http://schemas.microsoft.com/office/drawing/2014/main" id="{76DAA746-F162-4BED-97B4-3682AA6FAD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5167"/>
            <a:ext cx="9144000" cy="6358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9721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ACE1CDF-CDC9-4FA0-94CE-6AA771125F6D}"/>
              </a:ext>
            </a:extLst>
          </p:cNvPr>
          <p:cNvSpPr/>
          <p:nvPr/>
        </p:nvSpPr>
        <p:spPr>
          <a:xfrm>
            <a:off x="2680283" y="411061"/>
            <a:ext cx="4265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921BA4D-43ED-4998-A634-E5AF9E1F6EB3}"/>
              </a:ext>
            </a:extLst>
          </p:cNvPr>
          <p:cNvSpPr/>
          <p:nvPr/>
        </p:nvSpPr>
        <p:spPr>
          <a:xfrm>
            <a:off x="2667699" y="1249960"/>
            <a:ext cx="41903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Обнародование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(фотографии)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несовершеннолетнего может осуществляться только с согласия его родителей либо иных законных представителей (усыновителей или опекунов). </a:t>
            </a:r>
          </a:p>
        </p:txBody>
      </p:sp>
      <p:pic>
        <p:nvPicPr>
          <p:cNvPr id="10" name="Содержимое 6" descr="240_F_68177294_ZeFeugJHgA4cpWeKr8sMb4SeVPekXJSx.jpg">
            <a:extLst>
              <a:ext uri="{FF2B5EF4-FFF2-40B4-BE49-F238E27FC236}">
                <a16:creationId xmlns="" xmlns:a16="http://schemas.microsoft.com/office/drawing/2014/main" id="{FCE6DC34-DDDC-412B-8653-4B7A2C87BC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9263" y="2930557"/>
            <a:ext cx="4563126" cy="3048000"/>
          </a:xfrm>
          <a:prstGeom prst="rect">
            <a:avLst/>
          </a:prstGeom>
        </p:spPr>
      </p:pic>
      <p:pic>
        <p:nvPicPr>
          <p:cNvPr id="11" name="Рисунок 10" descr="images.jpg">
            <a:extLst>
              <a:ext uri="{FF2B5EF4-FFF2-40B4-BE49-F238E27FC236}">
                <a16:creationId xmlns="" xmlns:a16="http://schemas.microsoft.com/office/drawing/2014/main" id="{35ECF390-3DA6-411C-B68B-41CC40B8FB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815" y="3282209"/>
            <a:ext cx="1607344" cy="2143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0520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C1D96F5-00FD-4607-AD9F-DAFB0AA6EB5C}"/>
              </a:ext>
            </a:extLst>
          </p:cNvPr>
          <p:cNvSpPr/>
          <p:nvPr/>
        </p:nvSpPr>
        <p:spPr>
          <a:xfrm>
            <a:off x="1673604" y="478173"/>
            <a:ext cx="6285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Закон РФ  «О средствах массовой информации»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BA0C4A5-70B8-48FA-9052-8B199575BA46}"/>
              </a:ext>
            </a:extLst>
          </p:cNvPr>
          <p:cNvSpPr/>
          <p:nvPr/>
        </p:nvSpPr>
        <p:spPr>
          <a:xfrm>
            <a:off x="1830897" y="1501630"/>
            <a:ext cx="609669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Запрещается  распространение сведений о детях и подростках, пострадавших в результате противоправных действий или бездействий, которые прямо или косвенно позволяют установить личность. </a:t>
            </a:r>
          </a:p>
          <a:p>
            <a:pPr indent="358775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 этой информации относятся ФИО, дата рождения, фотографии и видеозаписи с несовершеннолетним, его родителями или другими законными представителями, аудиозаписи его голоса, данные о месте жительства, учебы или работы.</a:t>
            </a:r>
          </a:p>
          <a:p>
            <a:pPr indent="358775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Нарушения этих положений закона о СМИ наказывается административным штрафом. Для граждан его размер составляет от 3 тыс. до 5 тыс. рублей, для должностных лиц — от 30 тыс. до 50 тыс. рублей, для юридических лиц — от 400 тыс. до 1 млн рублей.</a:t>
            </a:r>
          </a:p>
          <a:p>
            <a:pPr indent="358775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 этом распространение в СМИ информации о несовершеннолетних допускается в целях розыска пропавших граждан и только в объеме, необходимом для этого.</a:t>
            </a:r>
          </a:p>
        </p:txBody>
      </p:sp>
    </p:spTree>
    <p:extLst>
      <p:ext uri="{BB962C8B-B14F-4D97-AF65-F5344CB8AC3E}">
        <p14:creationId xmlns="" xmlns:p14="http://schemas.microsoft.com/office/powerpoint/2010/main" val="8459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1428226" y="478174"/>
            <a:ext cx="65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/>
                <a:cs typeface="Times New Roman" pitchFamily="18"/>
              </a:rPr>
              <a:t/>
            </a:r>
            <a:br>
              <a:rPr lang="en-US" dirty="0">
                <a:latin typeface="Times New Roman" pitchFamily="18"/>
                <a:cs typeface="Times New Roman" pitchFamily="18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9520535-B896-432B-895E-659CB0DE2240}"/>
              </a:ext>
            </a:extLst>
          </p:cNvPr>
          <p:cNvSpPr/>
          <p:nvPr/>
        </p:nvSpPr>
        <p:spPr>
          <a:xfrm>
            <a:off x="2271320" y="327171"/>
            <a:ext cx="5090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изображение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0E5EBCD-3797-4C84-97D8-F84DA7214556}"/>
              </a:ext>
            </a:extLst>
          </p:cNvPr>
          <p:cNvSpPr/>
          <p:nvPr/>
        </p:nvSpPr>
        <p:spPr>
          <a:xfrm>
            <a:off x="251670" y="1375796"/>
            <a:ext cx="3682767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Обнародование и дальнейшее использование изображения гражданина допускаются только с согласия гражданина.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D680D00-8C0E-43BD-A6D6-B25B84688AAE}"/>
              </a:ext>
            </a:extLst>
          </p:cNvPr>
          <p:cNvSpPr/>
          <p:nvPr/>
        </p:nvSpPr>
        <p:spPr>
          <a:xfrm>
            <a:off x="4366470" y="1241573"/>
            <a:ext cx="443567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не требуется в случаях, когда: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изображения осуществляется  в государственных, общественных или иных публичных интересах;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гражданина получено при съемке, которая проводится в местах, открытых для свободного посещения, или на публичных мероприятиях (собраниях, съездах, конференциях, концертах, представлениях, спортивных соревнованиях и подобных мероприятиях), за исключением случаев, когда такое изображение является основным объектом использования;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позировал за плату.</a:t>
            </a:r>
          </a:p>
        </p:txBody>
      </p:sp>
      <p:pic>
        <p:nvPicPr>
          <p:cNvPr id="11" name="Рисунок 10" descr="fotoohota.jpg">
            <a:extLst>
              <a:ext uri="{FF2B5EF4-FFF2-40B4-BE49-F238E27FC236}">
                <a16:creationId xmlns="" xmlns:a16="http://schemas.microsoft.com/office/drawing/2014/main" id="{C41B35FC-E0D6-4122-9858-4A623858DA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918" y="2514570"/>
            <a:ext cx="3711011" cy="3715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2357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5A7A7-F566-465C-A613-BED888996BA4}"/>
              </a:ext>
            </a:extLst>
          </p:cNvPr>
          <p:cNvSpPr/>
          <p:nvPr/>
        </p:nvSpPr>
        <p:spPr>
          <a:xfrm>
            <a:off x="875212" y="478173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Принципы использования фото без разрешения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правообладателя</a:t>
            </a:r>
            <a:endParaRPr lang="ru-RU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0E5EBCD-3797-4C84-97D8-F84DA7214556}"/>
              </a:ext>
            </a:extLst>
          </p:cNvPr>
          <p:cNvSpPr/>
          <p:nvPr/>
        </p:nvSpPr>
        <p:spPr>
          <a:xfrm>
            <a:off x="509632" y="1375795"/>
            <a:ext cx="247894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65C507E-4C3C-4CFC-90AD-0DAC7A40D5FD}"/>
              </a:ext>
            </a:extLst>
          </p:cNvPr>
          <p:cNvSpPr/>
          <p:nvPr/>
        </p:nvSpPr>
        <p:spPr>
          <a:xfrm>
            <a:off x="1169125" y="1471750"/>
            <a:ext cx="6616337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Фотографии носят информационный характер, то есть освещают текущие экономические, политические, социальные вопросы.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Правообладатель выложил фотографии в открытый доступ.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Нет специального запрета на использование фотографий.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Указано имя автора.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Указан источник заимствования</a:t>
            </a:r>
          </a:p>
          <a:p>
            <a:pPr algn="just">
              <a:lnSpc>
                <a:spcPct val="90000"/>
              </a:lnSpc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Блоггер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Варламов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Портал 66.RU </a:t>
            </a:r>
          </a:p>
          <a:p>
            <a:pPr algn="just">
              <a:lnSpc>
                <a:spcPct val="90000"/>
              </a:lnSpc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Дело № А60-54898/2015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3745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6" y="360727"/>
            <a:ext cx="5524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0E5EBCD-3797-4C84-97D8-F84DA7214556}"/>
              </a:ext>
            </a:extLst>
          </p:cNvPr>
          <p:cNvSpPr/>
          <p:nvPr/>
        </p:nvSpPr>
        <p:spPr>
          <a:xfrm>
            <a:off x="509632" y="1375795"/>
            <a:ext cx="247894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/>
              <a:t> </a:t>
            </a:r>
          </a:p>
        </p:txBody>
      </p:sp>
      <p:pic>
        <p:nvPicPr>
          <p:cNvPr id="9" name="Содержимое 14" descr="1965765.jpg">
            <a:extLst>
              <a:ext uri="{FF2B5EF4-FFF2-40B4-BE49-F238E27FC236}">
                <a16:creationId xmlns="" xmlns:a16="http://schemas.microsoft.com/office/drawing/2014/main" id="{459206DF-1F5A-4AFE-96BA-F681D2536B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01396" y="380229"/>
            <a:ext cx="5616624" cy="381642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254CF64-3D79-4B98-940B-569389984986}"/>
              </a:ext>
            </a:extLst>
          </p:cNvPr>
          <p:cNvSpPr/>
          <p:nvPr/>
        </p:nvSpPr>
        <p:spPr>
          <a:xfrm>
            <a:off x="1587138" y="4397829"/>
            <a:ext cx="5865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 должен воспринимать рекламу с использованием чужого товарного знака,</a:t>
            </a:r>
          </a:p>
          <a:p>
            <a:pPr lvl="0" indent="-34290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рекламу независимого услугодателя (продавца).</a:t>
            </a:r>
          </a:p>
        </p:txBody>
      </p:sp>
    </p:spTree>
    <p:extLst>
      <p:ext uri="{BB962C8B-B14F-4D97-AF65-F5344CB8AC3E}">
        <p14:creationId xmlns="" xmlns:p14="http://schemas.microsoft.com/office/powerpoint/2010/main" val="3807828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73A2EB-CC20-48C1-A7A3-6884AC920AFB}"/>
              </a:ext>
            </a:extLst>
          </p:cNvPr>
          <p:cNvSpPr/>
          <p:nvPr/>
        </p:nvSpPr>
        <p:spPr>
          <a:xfrm>
            <a:off x="2151777" y="360727"/>
            <a:ext cx="4908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Персональные данные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0E5EBCD-3797-4C84-97D8-F84DA7214556}"/>
              </a:ext>
            </a:extLst>
          </p:cNvPr>
          <p:cNvSpPr/>
          <p:nvPr/>
        </p:nvSpPr>
        <p:spPr>
          <a:xfrm>
            <a:off x="509632" y="1375795"/>
            <a:ext cx="247894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6E5ECEC-55E0-4C4E-B110-B4637250ED99}"/>
              </a:ext>
            </a:extLst>
          </p:cNvPr>
          <p:cNvSpPr/>
          <p:nvPr/>
        </p:nvSpPr>
        <p:spPr>
          <a:xfrm>
            <a:off x="1267097" y="1341119"/>
            <a:ext cx="694944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Общие: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Ф.И.О.,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место жительства,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паспортные данные,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 об образовании, квалификации и стажировке, размере заработка, предыдущей трудовой деятельности и т.д. </a:t>
            </a:r>
          </a:p>
          <a:p>
            <a:pPr>
              <a:lnSpc>
                <a:spcPct val="8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Биометрические: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дактилоскопические данные,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радужная оболочка глаз,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анализы ДНК, рост, вес,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фотография, если по фотографии или видеозаписи можно идентифицировать человека.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Специальные: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 о расовой, национальной принадлежности,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 о политических взглядах, религиозных или философских убеждениях, состоянии здоровья и др. </a:t>
            </a:r>
          </a:p>
        </p:txBody>
      </p:sp>
    </p:spTree>
    <p:extLst>
      <p:ext uri="{BB962C8B-B14F-4D97-AF65-F5344CB8AC3E}">
        <p14:creationId xmlns="" xmlns:p14="http://schemas.microsoft.com/office/powerpoint/2010/main" val="2473196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0E5EBCD-3797-4C84-97D8-F84DA7214556}"/>
              </a:ext>
            </a:extLst>
          </p:cNvPr>
          <p:cNvSpPr/>
          <p:nvPr/>
        </p:nvSpPr>
        <p:spPr>
          <a:xfrm>
            <a:off x="509632" y="1375795"/>
            <a:ext cx="247894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/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FB3C0BC-661C-438C-A69C-9C89482DFD4A}"/>
              </a:ext>
            </a:extLst>
          </p:cNvPr>
          <p:cNvSpPr/>
          <p:nvPr/>
        </p:nvSpPr>
        <p:spPr>
          <a:xfrm>
            <a:off x="3703320" y="505097"/>
            <a:ext cx="2299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F52F054-EC56-4480-B65F-C8A93C88ED7D}"/>
              </a:ext>
            </a:extLst>
          </p:cNvPr>
          <p:cNvSpPr/>
          <p:nvPr/>
        </p:nvSpPr>
        <p:spPr>
          <a:xfrm>
            <a:off x="1025434" y="1314994"/>
            <a:ext cx="705394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latin typeface="Times New Roman" pitchFamily="18"/>
                <a:cs typeface="Times New Roman" pitchFamily="18"/>
              </a:rPr>
              <a:t>Запрещается </a:t>
            </a:r>
            <a:r>
              <a:rPr lang="ru-RU" sz="1600" dirty="0">
                <a:latin typeface="Times New Roman" pitchFamily="18"/>
                <a:cs typeface="Times New Roman" pitchFamily="18"/>
              </a:rPr>
              <a:t>распространение информации о свободных рабочих местах или вакантных должностях, содержащей сведения о каком бы то ни было прямом или косвенном </a:t>
            </a:r>
            <a:r>
              <a:rPr lang="ru-RU" sz="1600" b="1" u="sng" dirty="0">
                <a:latin typeface="Times New Roman" pitchFamily="18"/>
                <a:cs typeface="Times New Roman" pitchFamily="18"/>
              </a:rPr>
              <a:t>ограничении прав или об установлении прямых или косвенных преимуществ в зависимости от пола, расы, цвета кожи, национальности, языка, происхождения, имущественного, семейного, социального и должностного положения, возраста, места жительства, отношения к религии, убеждений, принадлежности или непринадлежности к общественным объединениям или каким-либо социальным группам, а также других обстоятельств, не связанных с деловыми качествами работников</a:t>
            </a:r>
            <a:r>
              <a:rPr lang="ru-RU" sz="1600" dirty="0">
                <a:latin typeface="Times New Roman" pitchFamily="18"/>
                <a:cs typeface="Times New Roman" pitchFamily="18"/>
              </a:rPr>
              <a:t>, за исключением случаев, в которых право или обязанность устанавливать такие ограничения или преимущества предусмотрены федеральными законами (информации о свободных рабочих местах или вакантных должностях, содержащей ограничения дискриминационного</a:t>
            </a:r>
            <a:r>
              <a:rPr lang="en-US" sz="1600" dirty="0">
                <a:latin typeface="Times New Roman" pitchFamily="18"/>
                <a:cs typeface="Times New Roman" pitchFamily="18"/>
              </a:rPr>
              <a:t> </a:t>
            </a:r>
            <a:r>
              <a:rPr lang="ru-RU" sz="1600" dirty="0">
                <a:latin typeface="Times New Roman" pitchFamily="18"/>
                <a:cs typeface="Times New Roman" pitchFamily="18"/>
              </a:rPr>
              <a:t>характера).</a:t>
            </a:r>
            <a:endParaRPr lang="en-US" sz="1600" dirty="0">
              <a:latin typeface="Times New Roman" pitchFamily="18"/>
              <a:cs typeface="Times New Roman" pitchFamily="18"/>
            </a:endParaRPr>
          </a:p>
          <a:p>
            <a:pPr lvl="0" algn="just"/>
            <a:endParaRPr lang="en-US" sz="1600" dirty="0">
              <a:latin typeface="Times New Roman" pitchFamily="18"/>
              <a:cs typeface="Times New Roman" pitchFamily="18"/>
            </a:endParaRPr>
          </a:p>
          <a:p>
            <a:pPr lvl="0" algn="just"/>
            <a:r>
              <a:rPr lang="ru-RU" sz="1600" dirty="0" smtClean="0">
                <a:latin typeface="Times New Roman" pitchFamily="18"/>
                <a:cs typeface="Times New Roman" pitchFamily="18"/>
              </a:rPr>
              <a:t>Закон </a:t>
            </a:r>
            <a:r>
              <a:rPr lang="ru-RU" sz="1600" dirty="0">
                <a:latin typeface="Times New Roman" pitchFamily="18"/>
                <a:cs typeface="Times New Roman" pitchFamily="18"/>
              </a:rPr>
              <a:t>РФ от 19 апреля 1991 г. N 1032-1 "О занятости населения в Российской Федерации"</a:t>
            </a:r>
          </a:p>
        </p:txBody>
      </p:sp>
    </p:spTree>
    <p:extLst>
      <p:ext uri="{BB962C8B-B14F-4D97-AF65-F5344CB8AC3E}">
        <p14:creationId xmlns="" xmlns:p14="http://schemas.microsoft.com/office/powerpoint/2010/main" val="1588013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0E5EBCD-3797-4C84-97D8-F84DA7214556}"/>
              </a:ext>
            </a:extLst>
          </p:cNvPr>
          <p:cNvSpPr/>
          <p:nvPr/>
        </p:nvSpPr>
        <p:spPr>
          <a:xfrm>
            <a:off x="509632" y="1375795"/>
            <a:ext cx="247894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E84B631-4B4C-417D-913D-1F5583E8A17D}"/>
              </a:ext>
            </a:extLst>
          </p:cNvPr>
          <p:cNvSpPr/>
          <p:nvPr/>
        </p:nvSpPr>
        <p:spPr>
          <a:xfrm>
            <a:off x="3003259" y="340273"/>
            <a:ext cx="2936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Ответственность</a:t>
            </a:r>
            <a:endParaRPr lang="ru-RU" sz="2800" dirty="0"/>
          </a:p>
        </p:txBody>
      </p:sp>
      <p:pic>
        <p:nvPicPr>
          <p:cNvPr id="9" name="Содержимое 3" descr="48cb51218a82b2059daee4daea292b43.jpg">
            <a:extLst>
              <a:ext uri="{FF2B5EF4-FFF2-40B4-BE49-F238E27FC236}">
                <a16:creationId xmlns="" xmlns:a16="http://schemas.microsoft.com/office/drawing/2014/main" id="{8A5BC347-141B-4289-B12B-F700FD383D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7609" y="1243149"/>
            <a:ext cx="3425903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5771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ECBC81C-F07D-4009-A4CD-19EE2D798020}"/>
              </a:ext>
            </a:extLst>
          </p:cNvPr>
          <p:cNvSpPr/>
          <p:nvPr/>
        </p:nvSpPr>
        <p:spPr>
          <a:xfrm>
            <a:off x="627017" y="156754"/>
            <a:ext cx="79748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A10174F-E5BF-424E-9DCF-7C8D5D49CA6C}"/>
              </a:ext>
            </a:extLst>
          </p:cNvPr>
          <p:cNvSpPr/>
          <p:nvPr/>
        </p:nvSpPr>
        <p:spPr>
          <a:xfrm>
            <a:off x="2380197" y="1654550"/>
            <a:ext cx="45197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Если у Вас остались вопросы: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0BE6FDBE-7ED1-4768-82AD-E3E251D75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26" y="2589302"/>
            <a:ext cx="4781006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consalt@consalt.ru</a:t>
            </a:r>
            <a:endParaRPr kumimoji="0" lang="en-US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consalt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153022, Иваново,</a:t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Велижская 8, этаж 3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(4932) 29-09-0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06DF691-0588-459C-9383-2383850AC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71" y="5176006"/>
            <a:ext cx="4782065" cy="9238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74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6E5EB13-21F4-4EA1-A6A9-BE0A2730C27E}"/>
              </a:ext>
            </a:extLst>
          </p:cNvPr>
          <p:cNvSpPr/>
          <p:nvPr/>
        </p:nvSpPr>
        <p:spPr>
          <a:xfrm>
            <a:off x="1692479" y="251671"/>
            <a:ext cx="7107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 30 июля 2017 года п. 8 ст. 28 ФЗ «О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рекламе»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148B79E-B4A9-483A-BB42-9D8C6D90E21B}"/>
              </a:ext>
            </a:extLst>
          </p:cNvPr>
          <p:cNvSpPr/>
          <p:nvPr/>
        </p:nvSpPr>
        <p:spPr>
          <a:xfrm>
            <a:off x="364921" y="1157681"/>
            <a:ext cx="855677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873" algn="just">
              <a:buNone/>
            </a:pPr>
            <a:r>
              <a:rPr lang="ru-RU" sz="1500" b="1" dirty="0">
                <a:latin typeface="Times New Roman" pitchFamily="18"/>
                <a:cs typeface="Times New Roman" pitchFamily="18"/>
              </a:rPr>
              <a:t>Реклама, связанная с привлечением денежных средств участников долевого строительства для строительства (создания) многоквартирных домов и (или) иных объектов недвижимости, не допускается</a:t>
            </a:r>
          </a:p>
          <a:p>
            <a:pPr lvl="0" indent="15873" algn="just">
              <a:buFontTx/>
              <a:buChar char="-"/>
            </a:pPr>
            <a:r>
              <a:rPr lang="ru-RU" sz="1500" b="1" dirty="0">
                <a:latin typeface="Times New Roman" pitchFamily="18"/>
                <a:cs typeface="Times New Roman" pitchFamily="18"/>
              </a:rPr>
              <a:t>до выдачи разрешения </a:t>
            </a:r>
            <a:r>
              <a:rPr lang="ru-RU" sz="1500" dirty="0">
                <a:latin typeface="Times New Roman" pitchFamily="18"/>
                <a:cs typeface="Times New Roman" pitchFamily="18"/>
              </a:rPr>
              <a:t>на строительство многоквартирного дома и (или) иного объекта недвижимости,</a:t>
            </a:r>
          </a:p>
          <a:p>
            <a:pPr lvl="0" indent="15873" algn="just">
              <a:buFontTx/>
              <a:buChar char="-"/>
            </a:pPr>
            <a:endParaRPr lang="ru-RU" sz="1500" dirty="0">
              <a:latin typeface="Times New Roman" pitchFamily="18"/>
              <a:cs typeface="Times New Roman" pitchFamily="18"/>
            </a:endParaRPr>
          </a:p>
          <a:p>
            <a:pPr lvl="0" indent="15873" algn="just">
              <a:buFontTx/>
              <a:buChar char="-"/>
            </a:pPr>
            <a:r>
              <a:rPr lang="ru-RU" sz="1500" b="1" dirty="0">
                <a:latin typeface="Times New Roman" pitchFamily="18"/>
                <a:cs typeface="Times New Roman" pitchFamily="18"/>
              </a:rPr>
              <a:t>до государственной регистрации права </a:t>
            </a:r>
            <a:r>
              <a:rPr lang="ru-RU" sz="1500" dirty="0">
                <a:latin typeface="Times New Roman" pitchFamily="18"/>
                <a:cs typeface="Times New Roman" pitchFamily="18"/>
              </a:rPr>
              <a:t>собственности или права аренды, субаренды </a:t>
            </a:r>
            <a:r>
              <a:rPr lang="ru-RU" sz="1500" b="1" dirty="0">
                <a:latin typeface="Times New Roman" pitchFamily="18"/>
                <a:cs typeface="Times New Roman" pitchFamily="18"/>
              </a:rPr>
              <a:t>на земельный участок</a:t>
            </a:r>
            <a:r>
              <a:rPr lang="ru-RU" sz="1500" dirty="0">
                <a:latin typeface="Times New Roman" pitchFamily="18"/>
                <a:cs typeface="Times New Roman" pitchFamily="18"/>
              </a:rPr>
              <a:t>, на котором осуществляется строительство (создание)</a:t>
            </a:r>
          </a:p>
          <a:p>
            <a:pPr lvl="0" indent="15873" algn="just">
              <a:buNone/>
            </a:pPr>
            <a:endParaRPr lang="ru-RU" sz="1500" dirty="0">
              <a:latin typeface="Times New Roman" pitchFamily="18"/>
              <a:cs typeface="Times New Roman" pitchFamily="18"/>
            </a:endParaRPr>
          </a:p>
          <a:p>
            <a:pPr lvl="0" indent="15873" algn="just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- до получения заключения уполномоченного на осуществление государственного контроля (надзора) в области долевого строительства органа о соответствии застройщика и проектной декларации требованиям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установленным </a:t>
            </a:r>
            <a:r>
              <a:rPr lang="ru-RU" sz="1500" dirty="0">
                <a:latin typeface="Times New Roman" pitchFamily="18" charset="0"/>
                <a:cs typeface="Times New Roman" pitchFamily="18" charset="0"/>
                <a:hlinkClick r:id="rId3"/>
              </a:rPr>
              <a:t>Федеральным законом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от 30 декабря 2004 года N 214-ФЗ "Об участии в долевом строительстве многоквартирных домов …», </a:t>
            </a:r>
            <a:r>
              <a:rPr lang="ru-RU" sz="1500" b="1" u="sng" dirty="0">
                <a:latin typeface="Times New Roman" pitchFamily="18" charset="0"/>
                <a:cs typeface="Times New Roman" pitchFamily="18" charset="0"/>
              </a:rPr>
              <a:t>если получение такого заключения предусмотрено указанным Федеральным законом. </a:t>
            </a:r>
          </a:p>
          <a:p>
            <a:pPr lvl="0" indent="15873" algn="just">
              <a:buNone/>
            </a:pPr>
            <a:endParaRPr lang="ru-RU" sz="1500" b="1" u="sng" dirty="0">
              <a:latin typeface="Times New Roman" pitchFamily="18" charset="0"/>
              <a:cs typeface="Times New Roman" pitchFamily="18" charset="0"/>
            </a:endParaRPr>
          </a:p>
          <a:p>
            <a:pPr lvl="0" indent="15873" algn="just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Письмо Федеральной антимонопольной службы от 30 декабря 2016 г. N АК/92228/16 "О внесении изменений в ч. 7, 8 ст. 28 ФЗ "О рекламе"</a:t>
            </a:r>
            <a:endParaRPr lang="ru-RU" sz="1500" b="1" u="sng" dirty="0">
              <a:latin typeface="Times New Roman" pitchFamily="18" charset="0"/>
              <a:cs typeface="Times New Roman" pitchFamily="18" charset="0"/>
            </a:endParaRPr>
          </a:p>
          <a:p>
            <a:pPr lvl="0" indent="15873" algn="just">
              <a:buNone/>
            </a:pPr>
            <a:endParaRPr lang="ru-RU" sz="1500" b="1" u="sng" dirty="0">
              <a:latin typeface="Times New Roman" pitchFamily="18" charset="0"/>
              <a:cs typeface="Times New Roman" pitchFamily="18" charset="0"/>
            </a:endParaRPr>
          </a:p>
          <a:p>
            <a:pPr lvl="0" indent="15873" algn="just">
              <a:buNone/>
            </a:pPr>
            <a:r>
              <a:rPr lang="en-US" sz="1500" b="1" dirty="0" err="1">
                <a:latin typeface="Times New Roman" pitchFamily="18"/>
                <a:cs typeface="Times New Roman" pitchFamily="18"/>
              </a:rPr>
              <a:t>Если</a:t>
            </a:r>
            <a:r>
              <a:rPr lang="en-US" sz="1500" b="1" dirty="0">
                <a:latin typeface="Times New Roman" pitchFamily="18"/>
                <a:cs typeface="Times New Roman" pitchFamily="18"/>
              </a:rPr>
              <a:t> </a:t>
            </a:r>
            <a:r>
              <a:rPr lang="ru-RU" sz="1500" b="1" dirty="0">
                <a:latin typeface="Times New Roman" pitchFamily="18"/>
                <a:cs typeface="Times New Roman" pitchFamily="18"/>
              </a:rPr>
              <a:t>государственная регистрация первого договора участия в долевом строительстве многоквартирного дома и (или) иного объекта недвижимости осуществлена до 1 января 2017 г.,</a:t>
            </a:r>
            <a:br>
              <a:rPr lang="ru-RU" sz="1500" b="1" dirty="0">
                <a:latin typeface="Times New Roman" pitchFamily="18"/>
                <a:cs typeface="Times New Roman" pitchFamily="18"/>
              </a:rPr>
            </a:br>
            <a:r>
              <a:rPr lang="ru-RU" sz="1500" b="1" dirty="0">
                <a:latin typeface="Times New Roman" pitchFamily="18"/>
                <a:cs typeface="Times New Roman" pitchFamily="18"/>
              </a:rPr>
              <a:t>заключение не </a:t>
            </a:r>
            <a:r>
              <a:rPr lang="ru-RU" sz="1500" b="1" dirty="0" smtClean="0">
                <a:latin typeface="Times New Roman" pitchFamily="18"/>
                <a:cs typeface="Times New Roman" pitchFamily="18"/>
              </a:rPr>
              <a:t>требуется.</a:t>
            </a:r>
            <a:endParaRPr lang="ru-RU" sz="1500" b="1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Рисунок 4" descr="816647_935xp.jpg">
            <a:extLst>
              <a:ext uri="{FF2B5EF4-FFF2-40B4-BE49-F238E27FC236}">
                <a16:creationId xmlns="" xmlns:a16="http://schemas.microsoft.com/office/drawing/2014/main" id="{19BEE16D-3C54-4DE4-A03E-DA2368DFCD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132" y="125836"/>
            <a:ext cx="1000387" cy="974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062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строенное изображение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3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строенное изображение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3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="" xmlns:a16="http://schemas.microsoft.com/office/drawing/2014/main" id="{AEBC07B6-7987-4A7A-9D73-FEB5BC9AFB77}"/>
              </a:ext>
            </a:extLst>
          </p:cNvPr>
          <p:cNvSpPr txBox="1">
            <a:spLocks/>
          </p:cNvSpPr>
          <p:nvPr/>
        </p:nvSpPr>
        <p:spPr>
          <a:xfrm>
            <a:off x="2491530" y="243282"/>
            <a:ext cx="3466750" cy="889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ECBC81C-F07D-4009-A4CD-19EE2D798020}"/>
              </a:ext>
            </a:extLst>
          </p:cNvPr>
          <p:cNvSpPr/>
          <p:nvPr/>
        </p:nvSpPr>
        <p:spPr>
          <a:xfrm>
            <a:off x="627017" y="156754"/>
            <a:ext cx="79748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A10174F-E5BF-424E-9DCF-7C8D5D49CA6C}"/>
              </a:ext>
            </a:extLst>
          </p:cNvPr>
          <p:cNvSpPr/>
          <p:nvPr/>
        </p:nvSpPr>
        <p:spPr>
          <a:xfrm>
            <a:off x="2380197" y="1654550"/>
            <a:ext cx="45197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Если у Вас остались вопросы: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0BE6FDBE-7ED1-4768-82AD-E3E251D75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26" y="2589302"/>
            <a:ext cx="4781006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consalt@consalt.ru</a:t>
            </a:r>
            <a:endParaRPr kumimoji="0" lang="en-US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consalt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153022, Иваново,</a:t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Велижская 8, этаж 3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(4932) 29-09-0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06DF691-0588-459C-9383-2383850AC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71" y="5176006"/>
            <a:ext cx="4782065" cy="9238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74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DFBFA49-8BB3-4805-B7DE-F5ED6D4F944C}"/>
              </a:ext>
            </a:extLst>
          </p:cNvPr>
          <p:cNvSpPr/>
          <p:nvPr/>
        </p:nvSpPr>
        <p:spPr>
          <a:xfrm>
            <a:off x="520117" y="167780"/>
            <a:ext cx="8179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 апреля 2017 года ст. 27 ФЗ «О рекламе»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30C566B-1583-4194-BB48-5AB2A60A3D06}"/>
              </a:ext>
            </a:extLst>
          </p:cNvPr>
          <p:cNvSpPr/>
          <p:nvPr/>
        </p:nvSpPr>
        <p:spPr>
          <a:xfrm>
            <a:off x="100668" y="973125"/>
            <a:ext cx="889652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Допускаются размещение, распространение рекламы: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1) основанных на риске игр, пари, осуществляемых организаторами азартных игр в букмекерских конторах, и (или) средств индивидуализации организаторов азартных игр в букмекерских конторах: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а) в периодических печатных изданиях, специализирующихся на материалах и сообщениях физкультурно-спортивного характера;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б) в информационно-телекоммуникационных сетях общего пользования (в том числе в сети "Интернет"):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 сайтах, зарегистрированных в качестве сетевых изданий, специализирующихся на материалах и сообщениях физкультурно-спортивного характера;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 официальных сайтах общероссийских спортивных федераций либо профессиональных спортивных лиг;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 сайтах, владельцем которых является учредитель телеканала спортивной направленности, не являющегося телеканалом, доступ к которому осуществляется исключительно на платной основе и (или) с применением декодирующих технических устройств;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2) средств индивидуализации организаторов азартных игр в букмекерских конторах: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а) в спортивных сооружениях;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б) на спортивной форме спортсменов и (или) спортивных клубов.</a:t>
            </a:r>
          </a:p>
          <a:p>
            <a:pPr indent="358775"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Реклама основанных на риске игр, пари должна содержать: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1) указание на сроки розыгрышей призов в процессе проведения основанных на риске игр, пари;</a:t>
            </a:r>
          </a:p>
          <a:p>
            <a:pPr indent="358775"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2) источник информации об организаторе основанных на риске игр, пари, о правилах их проведения, о призовом фонде таких игр, пари, о количестве призов или выигрышей, о сроках, месте и порядке получения призов или выигрышей.</a:t>
            </a:r>
          </a:p>
        </p:txBody>
      </p:sp>
    </p:spTree>
    <p:extLst>
      <p:ext uri="{BB962C8B-B14F-4D97-AF65-F5344CB8AC3E}">
        <p14:creationId xmlns="" xmlns:p14="http://schemas.microsoft.com/office/powerpoint/2010/main" val="9564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450f841d.png">
            <a:extLst>
              <a:ext uri="{FF2B5EF4-FFF2-40B4-BE49-F238E27FC236}">
                <a16:creationId xmlns="" xmlns:a16="http://schemas.microsoft.com/office/drawing/2014/main" id="{5414660C-D9ED-40AD-A07C-54E96DEB20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350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81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E13604E-9E16-411A-88C7-2E14E69D18C8}"/>
              </a:ext>
            </a:extLst>
          </p:cNvPr>
          <p:cNvSpPr/>
          <p:nvPr/>
        </p:nvSpPr>
        <p:spPr>
          <a:xfrm>
            <a:off x="144711" y="125836"/>
            <a:ext cx="8802149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 внесении изменений в статьи 5 и 38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Федерального закона «О рекламе»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Принят Государственной Думой                                                               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23 ноября 2017 года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Статья 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Внести в Федеральный закон от 13 марта 2006 года № 38-ФЗ «О рекламе» следующие изменения:</a:t>
            </a:r>
          </a:p>
          <a:p>
            <a:pPr marL="514350" indent="-514350" algn="just">
              <a:buAutoNum type="arabicParenR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статью 5 дополнить частью 10</a:t>
            </a:r>
            <a:r>
              <a:rPr lang="ru-RU" sz="1500" baseline="30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следующего содержания:</a:t>
            </a:r>
          </a:p>
          <a:p>
            <a:pPr marL="514350" indent="-514350" algn="just">
              <a:buAutoNum type="arabicParenR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«10</a:t>
            </a:r>
            <a:r>
              <a:rPr lang="ru-RU" sz="15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. Не допускается размещение рекламы на платежных документах для внесения платы за жилое помещение и коммунальные услуги, в том числе на оборотной стороне таких документов.»;</a:t>
            </a: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2) в части 7 статьи 38 слова «частями 9</a:t>
            </a:r>
            <a:r>
              <a:rPr lang="ru-RU" sz="15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- 10</a:t>
            </a:r>
            <a:r>
              <a:rPr lang="ru-RU" sz="15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12 статьи 5» заменить словами «частями 9 - 10</a:t>
            </a:r>
            <a:r>
              <a:rPr lang="ru-RU" sz="15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12 статьи 5».</a:t>
            </a: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Статья 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Настоящий Федеральный закон вступает в силу по истечении шестидесяти дней после дня его официального опубликования.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Президент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Российской Федерации                                                                      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В.Путин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7549ad48ae53a7ee66c10646d2d98a0.jpg">
            <a:extLst>
              <a:ext uri="{FF2B5EF4-FFF2-40B4-BE49-F238E27FC236}">
                <a16:creationId xmlns="" xmlns:a16="http://schemas.microsoft.com/office/drawing/2014/main" id="{51E2B0CC-F61C-4C34-8899-F42ED5E92C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8864" y="0"/>
            <a:ext cx="1615136" cy="14345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48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6" y="6306762"/>
            <a:ext cx="1579227" cy="5512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1CEB8B7-20B3-4463-B8C3-A396CCC8CC26}"/>
              </a:ext>
            </a:extLst>
          </p:cNvPr>
          <p:cNvSpPr/>
          <p:nvPr/>
        </p:nvSpPr>
        <p:spPr>
          <a:xfrm>
            <a:off x="1510018" y="234893"/>
            <a:ext cx="6285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" name="Содержимое 5" descr="149967684918675716.jpg">
            <a:extLst>
              <a:ext uri="{FF2B5EF4-FFF2-40B4-BE49-F238E27FC236}">
                <a16:creationId xmlns="" xmlns:a16="http://schemas.microsoft.com/office/drawing/2014/main" id="{1695802B-F81F-4D7F-963B-94CD74D8C7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367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73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980</TotalTime>
  <Words>2227</Words>
  <Application>Microsoft Office PowerPoint</Application>
  <PresentationFormat>Экран (4:3)</PresentationFormat>
  <Paragraphs>441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HDOfficeLightV0</vt:lpstr>
      <vt:lpstr>Ретро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Травинова</dc:creator>
  <cp:lastModifiedBy>Сергей Рябинин</cp:lastModifiedBy>
  <cp:revision>88</cp:revision>
  <cp:lastPrinted>2017-07-20T07:30:09Z</cp:lastPrinted>
  <dcterms:created xsi:type="dcterms:W3CDTF">2017-04-07T05:54:36Z</dcterms:created>
  <dcterms:modified xsi:type="dcterms:W3CDTF">2017-12-06T06:36:20Z</dcterms:modified>
</cp:coreProperties>
</file>